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30"/>
  </p:notesMasterIdLst>
  <p:handoutMasterIdLst>
    <p:handoutMasterId r:id="rId31"/>
  </p:handoutMasterIdLst>
  <p:sldIdLst>
    <p:sldId id="868" r:id="rId3"/>
    <p:sldId id="904" r:id="rId4"/>
    <p:sldId id="873" r:id="rId5"/>
    <p:sldId id="874" r:id="rId6"/>
    <p:sldId id="880" r:id="rId7"/>
    <p:sldId id="879" r:id="rId8"/>
    <p:sldId id="878" r:id="rId9"/>
    <p:sldId id="877" r:id="rId10"/>
    <p:sldId id="875" r:id="rId11"/>
    <p:sldId id="882" r:id="rId12"/>
    <p:sldId id="884" r:id="rId13"/>
    <p:sldId id="883" r:id="rId14"/>
    <p:sldId id="876" r:id="rId15"/>
    <p:sldId id="881" r:id="rId16"/>
    <p:sldId id="890" r:id="rId17"/>
    <p:sldId id="898" r:id="rId18"/>
    <p:sldId id="871" r:id="rId19"/>
    <p:sldId id="885" r:id="rId20"/>
    <p:sldId id="887" r:id="rId21"/>
    <p:sldId id="891" r:id="rId22"/>
    <p:sldId id="888" r:id="rId23"/>
    <p:sldId id="886" r:id="rId24"/>
    <p:sldId id="897" r:id="rId25"/>
    <p:sldId id="896" r:id="rId26"/>
    <p:sldId id="895" r:id="rId27"/>
    <p:sldId id="894" r:id="rId28"/>
    <p:sldId id="869" r:id="rId29"/>
  </p:sldIdLst>
  <p:sldSz cx="9144000" cy="5143500" type="screen16x9"/>
  <p:notesSz cx="6670675" cy="9875520"/>
  <p:custDataLst>
    <p:tags r:id="rId3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0" userDrawn="1">
          <p15:clr>
            <a:srgbClr val="A4A3A4"/>
          </p15:clr>
        </p15:guide>
        <p15:guide id="2" pos="7" userDrawn="1">
          <p15:clr>
            <a:srgbClr val="A4A3A4"/>
          </p15:clr>
        </p15:guide>
        <p15:guide id="3" pos="56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胡 婷" initials="" lastIdx="1" clrIdx="0"/>
  <p:cmAuthor id="1" name="Author"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0000FF"/>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9308" autoAdjust="0"/>
  </p:normalViewPr>
  <p:slideViewPr>
    <p:cSldViewPr snapToGrid="0" snapToObjects="1">
      <p:cViewPr varScale="1">
        <p:scale>
          <a:sx n="143" d="100"/>
          <a:sy n="143" d="100"/>
        </p:scale>
        <p:origin x="-714" y="-96"/>
      </p:cViewPr>
      <p:guideLst>
        <p:guide orient="horz"/>
        <p:guide pos="7"/>
        <p:guide pos="5671"/>
      </p:guideLst>
    </p:cSldViewPr>
  </p:slideViewPr>
  <p:outlineViewPr>
    <p:cViewPr>
      <p:scale>
        <a:sx n="303" d="100"/>
        <a:sy n="303" d="100"/>
      </p:scale>
      <p:origin x="0" y="0"/>
    </p:cViewPr>
  </p:outlineViewPr>
  <p:notesTextViewPr>
    <p:cViewPr>
      <p:scale>
        <a:sx n="100" d="100"/>
        <a:sy n="100" d="100"/>
      </p:scale>
      <p:origin x="0" y="0"/>
    </p:cViewPr>
  </p:notesTextViewPr>
  <p:sorterViewPr>
    <p:cViewPr>
      <p:scale>
        <a:sx n="26" d="100"/>
        <a:sy n="26" d="100"/>
      </p:scale>
      <p:origin x="0" y="0"/>
    </p:cViewPr>
  </p:sorterViewPr>
  <p:notesViewPr>
    <p:cSldViewPr snapToGrid="0" snapToObjects="1">
      <p:cViewPr>
        <p:scale>
          <a:sx n="82" d="100"/>
          <a:sy n="82" d="100"/>
        </p:scale>
        <p:origin x="283" y="811"/>
      </p:cViewPr>
      <p:guideLst>
        <p:guide orient="horz" pos="3060"/>
        <p:guide pos="215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25.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Header Placeholder 1"/>
          <p:cNvSpPr>
            <a:spLocks noGrp="1" noChangeArrowheads="1"/>
          </p:cNvSpPr>
          <p:nvPr>
            <p:ph type="hdr" sz="quarter"/>
          </p:nvPr>
        </p:nvSpPr>
        <p:spPr bwMode="auto">
          <a:xfrm>
            <a:off x="0" y="0"/>
            <a:ext cx="2890838" cy="493713"/>
          </a:xfrm>
          <a:prstGeom prst="rect">
            <a:avLst/>
          </a:prstGeom>
          <a:noFill/>
          <a:ln w="9525" algn="ctr">
            <a:noFill/>
            <a:miter lim="800000"/>
          </a:ln>
        </p:spPr>
        <p:txBody>
          <a:bodyPr vert="horz" wrap="square" lIns="91440" tIns="45720" rIns="91440" bIns="45720" numCol="1" anchor="t" anchorCtr="0" compatLnSpc="1"/>
          <a:lstStyle>
            <a:lvl1pPr>
              <a:defRPr sz="1200">
                <a:solidFill>
                  <a:srgbClr val="000000"/>
                </a:solidFill>
              </a:defRPr>
            </a:lvl1pPr>
          </a:lstStyle>
          <a:p>
            <a:endParaRPr lang="en-US" altLang="zh-CN"/>
          </a:p>
        </p:txBody>
      </p:sp>
      <p:sp>
        <p:nvSpPr>
          <p:cNvPr id="15363" name="Date Placeholder 2"/>
          <p:cNvSpPr>
            <a:spLocks noGrp="1" noChangeArrowheads="1"/>
          </p:cNvSpPr>
          <p:nvPr>
            <p:ph type="dt" sz="quarter" idx="1"/>
          </p:nvPr>
        </p:nvSpPr>
        <p:spPr bwMode="auto">
          <a:xfrm>
            <a:off x="3778250" y="0"/>
            <a:ext cx="2890838" cy="493713"/>
          </a:xfrm>
          <a:prstGeom prst="rect">
            <a:avLst/>
          </a:prstGeom>
          <a:noFill/>
          <a:ln w="9525" algn="ctr">
            <a:noFill/>
            <a:miter lim="800000"/>
          </a:ln>
        </p:spPr>
        <p:txBody>
          <a:bodyPr vert="horz" wrap="square" lIns="91440" tIns="45720" rIns="91440" bIns="45720" numCol="1" anchor="t" anchorCtr="0" compatLnSpc="1"/>
          <a:lstStyle>
            <a:lvl1pPr algn="r">
              <a:defRPr sz="1200">
                <a:solidFill>
                  <a:srgbClr val="000000"/>
                </a:solidFill>
              </a:defRPr>
            </a:lvl1pPr>
          </a:lstStyle>
          <a:p>
            <a:fld id="{54D829B1-93AE-4A29-BB7D-7E38D763EB33}" type="datetime1">
              <a:rPr lang="en-US" altLang="zh-CN"/>
            </a:fld>
            <a:endParaRPr lang="en-US" altLang="zh-CN"/>
          </a:p>
        </p:txBody>
      </p:sp>
      <p:sp>
        <p:nvSpPr>
          <p:cNvPr id="15364" name="Footer Placeholder 3"/>
          <p:cNvSpPr>
            <a:spLocks noGrp="1" noChangeArrowheads="1"/>
          </p:cNvSpPr>
          <p:nvPr>
            <p:ph type="ftr" sz="quarter" idx="2"/>
          </p:nvPr>
        </p:nvSpPr>
        <p:spPr bwMode="auto">
          <a:xfrm>
            <a:off x="0" y="9380538"/>
            <a:ext cx="2890838" cy="493712"/>
          </a:xfrm>
          <a:prstGeom prst="rect">
            <a:avLst/>
          </a:prstGeom>
          <a:noFill/>
          <a:ln w="9525" algn="ctr">
            <a:noFill/>
            <a:miter lim="800000"/>
          </a:ln>
        </p:spPr>
        <p:txBody>
          <a:bodyPr vert="horz" wrap="square" lIns="91440" tIns="45720" rIns="91440" bIns="45720" numCol="1" anchor="b" anchorCtr="0" compatLnSpc="1"/>
          <a:lstStyle>
            <a:lvl1pPr>
              <a:defRPr sz="1200">
                <a:solidFill>
                  <a:srgbClr val="000000"/>
                </a:solidFill>
              </a:defRPr>
            </a:lvl1pPr>
          </a:lstStyle>
          <a:p>
            <a:endParaRPr lang="en-US" altLang="zh-CN"/>
          </a:p>
        </p:txBody>
      </p:sp>
      <p:sp>
        <p:nvSpPr>
          <p:cNvPr id="15365" name="Slide Number Placeholder 4"/>
          <p:cNvSpPr>
            <a:spLocks noGrp="1" noChangeArrowheads="1"/>
          </p:cNvSpPr>
          <p:nvPr>
            <p:ph type="sldNum" sz="quarter" idx="3"/>
          </p:nvPr>
        </p:nvSpPr>
        <p:spPr bwMode="auto">
          <a:xfrm>
            <a:off x="3778250" y="9380538"/>
            <a:ext cx="2890838" cy="493712"/>
          </a:xfrm>
          <a:prstGeom prst="rect">
            <a:avLst/>
          </a:prstGeom>
          <a:noFill/>
          <a:ln w="9525" algn="ctr">
            <a:noFill/>
            <a:miter lim="800000"/>
          </a:ln>
        </p:spPr>
        <p:txBody>
          <a:bodyPr vert="horz" wrap="square" lIns="91440" tIns="45720" rIns="91440" bIns="45720" numCol="1" anchor="b" anchorCtr="0" compatLnSpc="1"/>
          <a:lstStyle>
            <a:lvl1pPr algn="r">
              <a:defRPr sz="1200">
                <a:solidFill>
                  <a:srgbClr val="000000"/>
                </a:solidFill>
              </a:defRPr>
            </a:lvl1pPr>
          </a:lstStyle>
          <a:p>
            <a:fld id="{5703512B-DA97-4C00-B0FA-55FD648BB364}" type="slidenum">
              <a:rPr lang="en-US" altLang="zh-CN"/>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Header Placeholder 1"/>
          <p:cNvSpPr>
            <a:spLocks noGrp="1" noChangeArrowheads="1"/>
          </p:cNvSpPr>
          <p:nvPr>
            <p:ph type="hdr" sz="quarter"/>
          </p:nvPr>
        </p:nvSpPr>
        <p:spPr bwMode="auto">
          <a:xfrm>
            <a:off x="0" y="0"/>
            <a:ext cx="2890838" cy="493713"/>
          </a:xfrm>
          <a:prstGeom prst="rect">
            <a:avLst/>
          </a:prstGeom>
          <a:noFill/>
          <a:ln w="9525" algn="ctr">
            <a:noFill/>
            <a:miter lim="800000"/>
          </a:ln>
        </p:spPr>
        <p:txBody>
          <a:bodyPr vert="horz" wrap="square" lIns="91440" tIns="45720" rIns="91440" bIns="45720" numCol="1" anchor="t" anchorCtr="0" compatLnSpc="1"/>
          <a:lstStyle>
            <a:lvl1pPr>
              <a:defRPr sz="1200">
                <a:solidFill>
                  <a:srgbClr val="000000"/>
                </a:solidFill>
              </a:defRPr>
            </a:lvl1pPr>
          </a:lstStyle>
          <a:p>
            <a:endParaRPr lang="en-US" altLang="zh-CN"/>
          </a:p>
        </p:txBody>
      </p:sp>
      <p:sp>
        <p:nvSpPr>
          <p:cNvPr id="14339" name="Date Placeholder 2"/>
          <p:cNvSpPr>
            <a:spLocks noGrp="1" noChangeArrowheads="1"/>
          </p:cNvSpPr>
          <p:nvPr>
            <p:ph type="dt" idx="1"/>
          </p:nvPr>
        </p:nvSpPr>
        <p:spPr bwMode="auto">
          <a:xfrm>
            <a:off x="3778250" y="0"/>
            <a:ext cx="2890838" cy="493713"/>
          </a:xfrm>
          <a:prstGeom prst="rect">
            <a:avLst/>
          </a:prstGeom>
          <a:noFill/>
          <a:ln w="9525" algn="ctr">
            <a:noFill/>
            <a:miter lim="800000"/>
          </a:ln>
        </p:spPr>
        <p:txBody>
          <a:bodyPr vert="horz" wrap="square" lIns="91440" tIns="45720" rIns="91440" bIns="45720" numCol="1" anchor="t" anchorCtr="0" compatLnSpc="1"/>
          <a:lstStyle>
            <a:lvl1pPr algn="r">
              <a:defRPr sz="1200">
                <a:solidFill>
                  <a:srgbClr val="000000"/>
                </a:solidFill>
              </a:defRPr>
            </a:lvl1pPr>
          </a:lstStyle>
          <a:p>
            <a:fld id="{1C656AC0-5C18-4209-BAE9-2D96D7CD3823}" type="datetime1">
              <a:rPr lang="en-US" altLang="zh-CN"/>
            </a:fld>
            <a:endParaRPr lang="en-US" altLang="zh-CN"/>
          </a:p>
        </p:txBody>
      </p:sp>
      <p:sp>
        <p:nvSpPr>
          <p:cNvPr id="4" name="Slide Image Placeholder 3"/>
          <p:cNvSpPr>
            <a:spLocks noGrp="1" noRot="1" noChangeAspect="1" noChangeArrowheads="1"/>
          </p:cNvSpPr>
          <p:nvPr>
            <p:ph type="sldImg" idx="2"/>
          </p:nvPr>
        </p:nvSpPr>
        <p:spPr>
          <a:xfrm>
            <a:off x="46038" y="741363"/>
            <a:ext cx="6578600" cy="3702050"/>
          </a:xfrm>
          <a:prstGeom prst="rect">
            <a:avLst/>
          </a:prstGeom>
          <a:noFill/>
          <a:ln w="12700" cap="flat" cmpd="sng" algn="ctr">
            <a:solidFill>
              <a:srgbClr val="000000"/>
            </a:solidFill>
            <a:prstDash val="solid"/>
            <a:miter lim="800000"/>
            <a:headEnd type="none" w="med" len="med"/>
            <a:tailEnd type="none" w="med" len="med"/>
          </a:ln>
          <a:effectLst/>
        </p:spPr>
        <p:txBody>
          <a:bodyPr vert="horz" wrap="square" lIns="91440" tIns="45720" rIns="91440" bIns="45720" numCol="1" anchor="ctr"/>
          <a:lstStyle/>
          <a:p>
            <a:pPr lvl="0"/>
            <a:endParaRPr lang="en-US" noProof="0"/>
          </a:p>
        </p:txBody>
      </p:sp>
      <p:sp>
        <p:nvSpPr>
          <p:cNvPr id="5" name="Notes Placeholder 4"/>
          <p:cNvSpPr>
            <a:spLocks noGrp="1" noChangeArrowheads="1"/>
          </p:cNvSpPr>
          <p:nvPr>
            <p:ph type="body" idx="3"/>
          </p:nvPr>
        </p:nvSpPr>
        <p:spPr>
          <a:xfrm>
            <a:off x="666750" y="4691063"/>
            <a:ext cx="5337175" cy="4443412"/>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numCol="1" anchor="t"/>
          <a:lstStyle/>
          <a:p>
            <a:pPr lvl="0"/>
            <a:r>
              <a:rPr lang="en-US" noProof="0"/>
              <a:t>Click to edit Master text styles</a:t>
            </a:r>
            <a:endParaRPr lang="en-US" noProof="0"/>
          </a:p>
          <a:p>
            <a:pPr lvl="1"/>
            <a:r>
              <a:rPr lang="en-US" noProof="0"/>
              <a:t>Second level</a:t>
            </a:r>
            <a:endParaRPr lang="en-US" noProof="0"/>
          </a:p>
          <a:p>
            <a:pPr lvl="2"/>
            <a:r>
              <a:rPr lang="en-US" noProof="0"/>
              <a:t>Third level</a:t>
            </a:r>
            <a:endParaRPr lang="en-US" noProof="0"/>
          </a:p>
          <a:p>
            <a:pPr lvl="3"/>
            <a:r>
              <a:rPr lang="en-US" noProof="0"/>
              <a:t>Fourth level</a:t>
            </a:r>
            <a:endParaRPr lang="en-US" noProof="0"/>
          </a:p>
          <a:p>
            <a:pPr lvl="4"/>
            <a:r>
              <a:rPr lang="en-US" noProof="0"/>
              <a:t>Fifth level</a:t>
            </a:r>
            <a:endParaRPr lang="en-US" noProof="0"/>
          </a:p>
        </p:txBody>
      </p:sp>
      <p:sp>
        <p:nvSpPr>
          <p:cNvPr id="14342" name="Footer Placeholder 5"/>
          <p:cNvSpPr>
            <a:spLocks noGrp="1" noChangeArrowheads="1"/>
          </p:cNvSpPr>
          <p:nvPr>
            <p:ph type="ftr" sz="quarter" idx="4"/>
          </p:nvPr>
        </p:nvSpPr>
        <p:spPr bwMode="auto">
          <a:xfrm>
            <a:off x="0" y="9380538"/>
            <a:ext cx="2890838" cy="493712"/>
          </a:xfrm>
          <a:prstGeom prst="rect">
            <a:avLst/>
          </a:prstGeom>
          <a:noFill/>
          <a:ln w="9525" algn="ctr">
            <a:noFill/>
            <a:miter lim="800000"/>
          </a:ln>
        </p:spPr>
        <p:txBody>
          <a:bodyPr vert="horz" wrap="square" lIns="91440" tIns="45720" rIns="91440" bIns="45720" numCol="1" anchor="b" anchorCtr="0" compatLnSpc="1"/>
          <a:lstStyle>
            <a:lvl1pPr>
              <a:defRPr sz="1200">
                <a:solidFill>
                  <a:srgbClr val="000000"/>
                </a:solidFill>
              </a:defRPr>
            </a:lvl1pPr>
          </a:lstStyle>
          <a:p>
            <a:endParaRPr lang="en-US" altLang="zh-CN"/>
          </a:p>
        </p:txBody>
      </p:sp>
      <p:sp>
        <p:nvSpPr>
          <p:cNvPr id="14343" name="Slide Number Placeholder 6"/>
          <p:cNvSpPr>
            <a:spLocks noGrp="1" noChangeArrowheads="1"/>
          </p:cNvSpPr>
          <p:nvPr>
            <p:ph type="sldNum" sz="quarter" idx="5"/>
          </p:nvPr>
        </p:nvSpPr>
        <p:spPr bwMode="auto">
          <a:xfrm>
            <a:off x="3778250" y="9380538"/>
            <a:ext cx="2890838" cy="493712"/>
          </a:xfrm>
          <a:prstGeom prst="rect">
            <a:avLst/>
          </a:prstGeom>
          <a:noFill/>
          <a:ln w="9525" algn="ctr">
            <a:noFill/>
            <a:miter lim="800000"/>
          </a:ln>
        </p:spPr>
        <p:txBody>
          <a:bodyPr vert="horz" wrap="square" lIns="91440" tIns="45720" rIns="91440" bIns="45720" numCol="1" anchor="b" anchorCtr="0" compatLnSpc="1"/>
          <a:lstStyle>
            <a:lvl1pPr algn="r">
              <a:defRPr sz="1200">
                <a:solidFill>
                  <a:srgbClr val="000000"/>
                </a:solidFill>
              </a:defRPr>
            </a:lvl1pPr>
          </a:lstStyle>
          <a:p>
            <a:fld id="{12C8172F-D844-42B1-A997-39D7D74577E7}" type="slidenum">
              <a:rPr lang="en-US" altLang="zh-CN"/>
            </a:fld>
            <a:endParaRPr lang="en-US" altLang="zh-CN"/>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1pPr>
    <a:lvl2pPr marL="4572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2pPr>
    <a:lvl3pPr marL="9144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3pPr>
    <a:lvl4pPr marL="13716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4pPr>
    <a:lvl5pPr marL="18288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5pPr>
    <a:lvl6pPr marL="22860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6pPr>
    <a:lvl7pPr marL="27432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7pPr>
    <a:lvl8pPr marL="32004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8pPr>
    <a:lvl9pPr marL="3657600" algn="l" defTabSz="457200" rtl="0" eaLnBrk="0" fontAlgn="base" hangingPunct="0">
      <a:spcBef>
        <a:spcPct val="0"/>
      </a:spcBef>
      <a:spcAft>
        <a:spcPct val="0"/>
      </a:spcAft>
      <a:defRPr lang="en-US" sz="1200" kern="1">
        <a:solidFill>
          <a:schemeClr val="tx1"/>
        </a:solidFill>
        <a:latin typeface="Calibri" panose="020F0502020204030204" pitchFamily="2" charset="0"/>
        <a:ea typeface="Calibri" panose="020F0502020204030204" pitchFamily="2" charset="0"/>
        <a:cs typeface="Calibri" panose="020F0502020204030204" pitchFamily="2" charset="0"/>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幻灯片标题1"/>
          <p:cNvSpPr>
            <a:spLocks noGrp="1" noChangeArrowheads="1"/>
          </p:cNvSpPr>
          <p:nvPr>
            <p:ph type="ctrTitle"/>
          </p:nvPr>
        </p:nvSpPr>
        <p:spPr>
          <a:xfrm>
            <a:off x="717550" y="1578610"/>
            <a:ext cx="7749540" cy="107632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幻灯片副标题1"/>
          <p:cNvSpPr>
            <a:spLocks noGrp="1" noChangeArrowheads="1"/>
          </p:cNvSpPr>
          <p:nvPr>
            <p:ph type="subTitle" idx="1"/>
          </p:nvPr>
        </p:nvSpPr>
        <p:spPr>
          <a:xfrm>
            <a:off x="1363345" y="2941955"/>
            <a:ext cx="6386195" cy="129159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342900" marR="0" indent="-342900" algn="l" defTabSz="457200">
              <a:lnSpc>
                <a:spcPct val="100000"/>
              </a:lnSpc>
              <a:spcBef>
                <a:spcPts val="0"/>
              </a:spcBef>
              <a:spcAft>
                <a:spcPts val="0"/>
              </a:spcAft>
              <a:buClrTx/>
              <a:buSzTx/>
              <a:buFont typeface="Arial" panose="020B0604020202020204" pitchFamily="34" charset="0"/>
              <a:buChar char="•"/>
              <a:defRPr lang="en-US" sz="32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742950" marR="0" indent="-285750" algn="l" defTabSz="457200">
              <a:lnSpc>
                <a:spcPct val="100000"/>
              </a:lnSpc>
              <a:spcBef>
                <a:spcPts val="0"/>
              </a:spcBef>
              <a:spcAft>
                <a:spcPts val="0"/>
              </a:spcAft>
              <a:buClrTx/>
              <a:buSzTx/>
              <a:buFont typeface="Arial" panose="020B0604020202020204" pitchFamily="34" charset="0"/>
              <a:buChar char="–"/>
              <a:defRPr lang="en-US" sz="2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1143000" marR="0" indent="-228600" algn="l" defTabSz="457200">
              <a:lnSpc>
                <a:spcPct val="100000"/>
              </a:lnSpc>
              <a:spcBef>
                <a:spcPts val="0"/>
              </a:spcBef>
              <a:spcAft>
                <a:spcPts val="0"/>
              </a:spcAft>
              <a:buClrTx/>
              <a:buSzTx/>
              <a:buFont typeface="Arial" panose="020B0604020202020204" pitchFamily="34" charset="0"/>
              <a:buChar char="•"/>
              <a:defRPr lang="en-US" sz="24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600200" marR="0" indent="-228600" algn="l" defTabSz="457200">
              <a:lnSpc>
                <a:spcPct val="100000"/>
              </a:lnSpc>
              <a:spcBef>
                <a:spcPts val="0"/>
              </a:spcBef>
              <a:spcAft>
                <a:spcPts val="0"/>
              </a:spcAft>
              <a:buClrTx/>
              <a:buSzTx/>
              <a:buFont typeface="Arial" panose="020B0604020202020204" pitchFamily="34" charset="0"/>
              <a:buChar char="–"/>
              <a:defRPr lang="en-US" sz="20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2057400" marR="0" indent="-228600" algn="l" defTabSz="457200">
              <a:lnSpc>
                <a:spcPct val="100000"/>
              </a:lnSpc>
              <a:spcBef>
                <a:spcPts val="0"/>
              </a:spcBef>
              <a:spcAft>
                <a:spcPts val="0"/>
              </a:spcAft>
              <a:buClrTx/>
              <a:buSzTx/>
              <a:buFont typeface="Arial" panose="020B0604020202020204" pitchFamily="34" charset="0"/>
              <a:buChar char="»"/>
              <a:defRPr lang="en-US" sz="20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4"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11CA0EB6-D7DC-4A04-B37C-E8AA404700A5}"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AndObj" preserve="1">
  <p:cSld name="标题和两个栏目，左侧栏目具有分隔线">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quarter" idx="1"/>
          </p:nvPr>
        </p:nvSpPr>
        <p:spPr>
          <a:xfrm>
            <a:off x="430530"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4" name="对象3"/>
          <p:cNvSpPr>
            <a:spLocks noGrp="1" noChangeArrowheads="1"/>
          </p:cNvSpPr>
          <p:nvPr>
            <p:ph sz="quarter" idx="2"/>
          </p:nvPr>
        </p:nvSpPr>
        <p:spPr>
          <a:xfrm>
            <a:off x="430530"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5" name="对象2"/>
          <p:cNvSpPr>
            <a:spLocks noGrp="1" noChangeArrowheads="1"/>
          </p:cNvSpPr>
          <p:nvPr>
            <p:ph sz="half" idx="3"/>
          </p:nvPr>
        </p:nvSpPr>
        <p:spPr>
          <a:xfrm>
            <a:off x="4664075" y="1219835"/>
            <a:ext cx="4018280" cy="337248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6"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5F42C480-39AC-489F-A67F-D3260B5034F3}"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标题和两个文本行，下方文本行具有分隔线">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half" idx="1"/>
          </p:nvPr>
        </p:nvSpPr>
        <p:spPr>
          <a:xfrm>
            <a:off x="430530" y="1219835"/>
            <a:ext cx="8251825"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4" name="对象3"/>
          <p:cNvSpPr>
            <a:spLocks noGrp="1" noChangeArrowheads="1"/>
          </p:cNvSpPr>
          <p:nvPr>
            <p:ph sz="quarter" idx="2"/>
          </p:nvPr>
        </p:nvSpPr>
        <p:spPr>
          <a:xfrm>
            <a:off x="430530"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5" name="对象2"/>
          <p:cNvSpPr>
            <a:spLocks noGrp="1" noChangeArrowheads="1"/>
          </p:cNvSpPr>
          <p:nvPr>
            <p:ph sz="quarter" idx="3"/>
          </p:nvPr>
        </p:nvSpPr>
        <p:spPr>
          <a:xfrm>
            <a:off x="4664075"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6"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3A490CFB-B300-4859-9C77-63578BE0294D}"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标题和两个文本行，上方文本行具有分隔线">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quarter" idx="1"/>
          </p:nvPr>
        </p:nvSpPr>
        <p:spPr>
          <a:xfrm>
            <a:off x="430530"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4" name="对象3"/>
          <p:cNvSpPr>
            <a:spLocks noGrp="1" noChangeArrowheads="1"/>
          </p:cNvSpPr>
          <p:nvPr>
            <p:ph sz="quarter" idx="2"/>
          </p:nvPr>
        </p:nvSpPr>
        <p:spPr>
          <a:xfrm>
            <a:off x="4664075"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5" name="对象2"/>
          <p:cNvSpPr>
            <a:spLocks noGrp="1" noChangeArrowheads="1"/>
          </p:cNvSpPr>
          <p:nvPr>
            <p:ph sz="half" idx="3"/>
          </p:nvPr>
        </p:nvSpPr>
        <p:spPr>
          <a:xfrm>
            <a:off x="430530" y="3013710"/>
            <a:ext cx="8251825"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6"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3B8ED3DE-6C6C-47A8-9843-E3C06031C2F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idx="1"/>
          </p:nvPr>
        </p:nvSpPr>
        <p:spPr>
          <a:xfrm>
            <a:off x="430530" y="1219835"/>
            <a:ext cx="8251825" cy="337248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4"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BE09D8A9-E940-4BBB-83C1-5B01B5447397}"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标题和两个栏目">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half" idx="1"/>
          </p:nvPr>
        </p:nvSpPr>
        <p:spPr>
          <a:xfrm>
            <a:off x="430530" y="1219835"/>
            <a:ext cx="4018280" cy="337248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4" name="对象2"/>
          <p:cNvSpPr>
            <a:spLocks noGrp="1" noChangeArrowheads="1"/>
          </p:cNvSpPr>
          <p:nvPr>
            <p:ph sz="half" idx="2"/>
          </p:nvPr>
        </p:nvSpPr>
        <p:spPr>
          <a:xfrm>
            <a:off x="4664075" y="1219835"/>
            <a:ext cx="4018280" cy="337248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5"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20B44137-E254-45AD-9532-C5D2E5E46841}"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8A498DE4-318C-472D-83A5-10AB1F1A8B67}"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幻灯片">
    <p:spTree>
      <p:nvGrpSpPr>
        <p:cNvPr id="1" name=""/>
        <p:cNvGrpSpPr/>
        <p:nvPr/>
      </p:nvGrpSpPr>
      <p:grpSpPr>
        <a:xfrm>
          <a:off x="0" y="0"/>
          <a:ext cx="0" cy="0"/>
          <a:chOff x="0" y="0"/>
          <a:chExt cx="0" cy="0"/>
        </a:xfrm>
      </p:grpSpPr>
      <p:sp>
        <p:nvSpPr>
          <p:cNvPr id="2"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63FE206C-5FE2-42C3-93C3-EE8016225EA6}"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只显示内容">
    <p:spTree>
      <p:nvGrpSpPr>
        <p:cNvPr id="1" name=""/>
        <p:cNvGrpSpPr/>
        <p:nvPr/>
      </p:nvGrpSpPr>
      <p:grpSpPr>
        <a:xfrm>
          <a:off x="0" y="0"/>
          <a:ext cx="0" cy="0"/>
          <a:chOff x="0" y="0"/>
          <a:chExt cx="0" cy="0"/>
        </a:xfrm>
      </p:grpSpPr>
      <p:sp>
        <p:nvSpPr>
          <p:cNvPr id="2" name="对象1"/>
          <p:cNvSpPr>
            <a:spLocks noGrp="1" noChangeArrowheads="1"/>
          </p:cNvSpPr>
          <p:nvPr>
            <p:ph/>
          </p:nvPr>
        </p:nvSpPr>
        <p:spPr>
          <a:xfrm>
            <a:off x="430530" y="215265"/>
            <a:ext cx="8251825" cy="437705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9DDBA4F1-3E17-4EA9-AC4B-FF1CB40F2F8A}"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verTx" preserve="1">
  <p:cSld name="标题和两个文本行">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half" idx="1"/>
          </p:nvPr>
        </p:nvSpPr>
        <p:spPr>
          <a:xfrm>
            <a:off x="430530" y="1219835"/>
            <a:ext cx="8251825"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4" name="对象2"/>
          <p:cNvSpPr>
            <a:spLocks noGrp="1" noChangeArrowheads="1"/>
          </p:cNvSpPr>
          <p:nvPr>
            <p:ph sz="half" idx="2"/>
          </p:nvPr>
        </p:nvSpPr>
        <p:spPr>
          <a:xfrm>
            <a:off x="430530" y="3013710"/>
            <a:ext cx="8251825"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5"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6399C645-7E38-4651-AFEC-E271FEEC5085}"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标题和四个内容区">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quarter" idx="1"/>
          </p:nvPr>
        </p:nvSpPr>
        <p:spPr>
          <a:xfrm>
            <a:off x="430530"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4" name="对象2"/>
          <p:cNvSpPr>
            <a:spLocks noGrp="1" noChangeArrowheads="1"/>
          </p:cNvSpPr>
          <p:nvPr>
            <p:ph sz="quarter" idx="2"/>
          </p:nvPr>
        </p:nvSpPr>
        <p:spPr>
          <a:xfrm>
            <a:off x="4664075"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5" name="对象4"/>
          <p:cNvSpPr>
            <a:spLocks noGrp="1" noChangeArrowheads="1"/>
          </p:cNvSpPr>
          <p:nvPr>
            <p:ph sz="quarter" idx="3"/>
          </p:nvPr>
        </p:nvSpPr>
        <p:spPr>
          <a:xfrm>
            <a:off x="430530"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6" name="对象3"/>
          <p:cNvSpPr>
            <a:spLocks noGrp="1" noChangeArrowheads="1"/>
          </p:cNvSpPr>
          <p:nvPr>
            <p:ph sz="quarter" idx="4"/>
          </p:nvPr>
        </p:nvSpPr>
        <p:spPr>
          <a:xfrm>
            <a:off x="4664075"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7"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092E0A39-7367-49A0-A8CA-E7B3AF72F4AD}"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reserve="1">
  <p:cSld name="标题和两个栏目，右侧栏目具有分割线">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215265"/>
            <a:ext cx="8251825" cy="86106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3" name="对象1"/>
          <p:cNvSpPr>
            <a:spLocks noGrp="1" noChangeArrowheads="1"/>
          </p:cNvSpPr>
          <p:nvPr>
            <p:ph sz="half" idx="1"/>
          </p:nvPr>
        </p:nvSpPr>
        <p:spPr>
          <a:xfrm>
            <a:off x="430530" y="1219835"/>
            <a:ext cx="4018280" cy="3372485"/>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p/>
        </p:txBody>
      </p:sp>
      <p:sp>
        <p:nvSpPr>
          <p:cNvPr id="4" name="对象3"/>
          <p:cNvSpPr>
            <a:spLocks noGrp="1" noChangeArrowheads="1"/>
          </p:cNvSpPr>
          <p:nvPr>
            <p:ph sz="quarter" idx="2"/>
          </p:nvPr>
        </p:nvSpPr>
        <p:spPr>
          <a:xfrm>
            <a:off x="4664075" y="1219835"/>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5" name="对象2"/>
          <p:cNvSpPr>
            <a:spLocks noGrp="1" noChangeArrowheads="1"/>
          </p:cNvSpPr>
          <p:nvPr>
            <p:ph sz="quarter" idx="3"/>
          </p:nvPr>
        </p:nvSpPr>
        <p:spPr>
          <a:xfrm>
            <a:off x="4664075" y="3013710"/>
            <a:ext cx="4018280" cy="1578610"/>
          </a:xfrm>
          <a:prstGeom prst="rect">
            <a:avLst/>
          </a:prstGeom>
          <a:solidFill>
            <a:schemeClr val="accent1"/>
          </a:solidFill>
          <a:ln w="12700" cap="flat" cmpd="sng" algn="ctr">
            <a:solidFill>
              <a:schemeClr val="tx1"/>
            </a:solidFill>
            <a:prstDash val="solid"/>
            <a:miter lim="800000"/>
            <a:headEnd type="none" w="med" len="med"/>
            <a:tailEnd type="none" w="med" len="med"/>
          </a:ln>
          <a:effectLst/>
        </p:spPr>
        <p:txBody>
          <a:bodyPr vert="horz" wrap="square" numCol="1" anchor="t"/>
          <a:lst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a:lstStyle>
          <a:p/>
        </p:txBody>
      </p:sp>
      <p:sp>
        <p:nvSpPr>
          <p:cNvPr id="6" name="Slide Number Placeholder 5"/>
          <p:cNvSpPr>
            <a:spLocks noGrp="1" noChangeArrowheads="1"/>
          </p:cNvSpPr>
          <p:nvPr>
            <p:ph type="sldNum" sz="quarter" idx="10"/>
          </p:nvPr>
        </p:nvSpPr>
        <p:spPr bwMode="auto">
          <a:noFill/>
        </p:spPr>
        <p:txBody>
          <a:bodyPr/>
          <a:lstStyle>
            <a:lvl1pPr>
              <a:defRPr>
                <a:solidFill>
                  <a:srgbClr val="000000"/>
                </a:solidFill>
              </a:defRPr>
            </a:lvl1pPr>
          </a:lstStyle>
          <a:p>
            <a:fld id="{B2659E2F-1EAF-4697-A2DA-FC43078A9A95}"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BADAEB"/>
            </a:gs>
            <a:gs pos="13000">
              <a:srgbClr val="F8FBFD"/>
            </a:gs>
            <a:gs pos="100000">
              <a:srgbClr val="74B5D6"/>
            </a:gs>
          </a:gsLst>
          <a:lin ang="18900000" scaled="1"/>
        </a:gradFill>
        <a:effectLst/>
      </p:bgPr>
    </p:bg>
    <p:spTree>
      <p:nvGrpSpPr>
        <p:cNvPr id="1" name=""/>
        <p:cNvGrpSpPr/>
        <p:nvPr/>
      </p:nvGrpSpPr>
      <p:grpSpPr>
        <a:xfrm>
          <a:off x="0" y="0"/>
          <a:ext cx="0" cy="0"/>
          <a:chOff x="0" y="0"/>
          <a:chExt cx="0" cy="0"/>
        </a:xfrm>
      </p:grpSpPr>
      <p:sp>
        <p:nvSpPr>
          <p:cNvPr id="2" name="Slide Number Placeholder 5"/>
          <p:cNvSpPr>
            <a:spLocks noGrp="1" noChangeArrowheads="1"/>
          </p:cNvSpPr>
          <p:nvPr>
            <p:ph type="sldNum" sz="quarter" idx="4"/>
          </p:nvPr>
        </p:nvSpPr>
        <p:spPr>
          <a:xfrm>
            <a:off x="317500" y="4846638"/>
            <a:ext cx="396875" cy="161925"/>
          </a:xfrm>
          <a:prstGeom prst="rect">
            <a:avLst/>
          </a:prstGeom>
          <a:noFill/>
          <a:ln w="9525" cap="flat" cmpd="sng" algn="ctr">
            <a:noFill/>
            <a:prstDash val="solid"/>
            <a:miter lim="800000"/>
            <a:headEnd type="none" w="med" len="med"/>
            <a:tailEnd type="none" w="med" len="med"/>
          </a:ln>
          <a:effectLst/>
        </p:spPr>
        <p:txBody>
          <a:bodyPr vert="horz" wrap="square" lIns="0" tIns="0" rIns="0" bIns="0" numCol="1" anchor="t" anchorCtr="0" compatLnSpc="1"/>
          <a:lstStyle>
            <a:lvl1pPr>
              <a:defRPr sz="800" b="1">
                <a:ea typeface="Verdana" panose="020B0604030504040204" pitchFamily="34" charset="0"/>
                <a:cs typeface="Arial" panose="020B0604020202020204" pitchFamily="34" charset="0"/>
              </a:defRPr>
            </a:lvl1pPr>
          </a:lstStyle>
          <a:p>
            <a:fld id="{29010062-FF63-42E2-A5E2-1D367A8DFEC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1pPr>
      <a:lvl2pPr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2pPr>
      <a:lvl3pPr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3pPr>
      <a:lvl4pPr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4pPr>
      <a:lvl5pPr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5pPr>
      <a:lvl6pPr marL="457200"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6pPr>
      <a:lvl7pPr marL="914400"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7pPr>
      <a:lvl8pPr marL="1371600"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8pPr>
      <a:lvl9pPr marL="1828800" algn="l" rtl="0" eaLnBrk="0" fontAlgn="base" hangingPunct="0">
        <a:spcBef>
          <a:spcPct val="0"/>
        </a:spcBef>
        <a:spcAft>
          <a:spcPct val="0"/>
        </a:spcAft>
        <a:defRPr kern="1">
          <a:solidFill>
            <a:srgbClr val="000000"/>
          </a:solidFill>
          <a:latin typeface="Arial" panose="020B0604020202020204" pitchFamily="34" charset="0"/>
          <a:ea typeface="宋体" panose="02010600030101010101" pitchFamily="2" charset="-122"/>
          <a:cs typeface="Times New Roman" panose="02020603050405020304" pitchFamily="1" charset="0"/>
        </a:defRPr>
      </a:lvl9pPr>
    </p:titleStyle>
    <p:bodyStyle>
      <a:lvl1pPr marL="342900" indent="-342900" algn="l" defTabSz="457200" rtl="0" eaLnBrk="0" fontAlgn="base" hangingPunct="0">
        <a:spcBef>
          <a:spcPct val="0"/>
        </a:spcBef>
        <a:spcAft>
          <a:spcPct val="0"/>
        </a:spcAft>
        <a:buFont typeface="Arial" panose="020B0604020202020204" pitchFamily="34" charset="0"/>
        <a:buChar char="•"/>
        <a:defRPr lang="en-US" sz="3200" kern="1">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457200" rtl="0" eaLnBrk="0" fontAlgn="base" hangingPunct="0">
        <a:spcBef>
          <a:spcPct val="0"/>
        </a:spcBef>
        <a:spcAft>
          <a:spcPct val="0"/>
        </a:spcAft>
        <a:buFont typeface="Arial" panose="020B0604020202020204" pitchFamily="34" charset="0"/>
        <a:buChar char="–"/>
        <a:defRPr lang="en-US" sz="2800" kern="1">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457200" rtl="0" eaLnBrk="0" fontAlgn="base" hangingPunct="0">
        <a:spcBef>
          <a:spcPct val="0"/>
        </a:spcBef>
        <a:spcAft>
          <a:spcPct val="0"/>
        </a:spcAft>
        <a:buFont typeface="Arial" panose="020B0604020202020204" pitchFamily="34" charset="0"/>
        <a:buChar char="•"/>
        <a:defRPr lang="en-US" sz="2400" kern="1">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algn="l" defTabSz="457200" rtl="0" eaLnBrk="0" fontAlgn="base" hangingPunct="0">
        <a:spcBef>
          <a:spcPct val="0"/>
        </a:spcBef>
        <a:spcAft>
          <a:spcPct val="0"/>
        </a:spcAft>
        <a:buFont typeface="Arial" panose="020B0604020202020204" pitchFamily="34" charset="0"/>
        <a:buChar char="»"/>
        <a:defRPr lang="en-US" sz="2000" kern="1">
          <a:solidFill>
            <a:schemeClr val="tx1"/>
          </a:solidFill>
          <a:latin typeface="Verdana" panose="020B0604030504040204" pitchFamily="34" charset="0"/>
          <a:ea typeface="Verdana" panose="020B0604030504040204" pitchFamily="34" charset="0"/>
          <a:cs typeface="Verdana" panose="020B0604030504040204" pitchFamily="34" charset="0"/>
        </a:defRPr>
      </a:lvl9pPr>
    </p:bodyStyle>
    <p:otherStyle>
      <a:lvl1pPr marL="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1pPr>
      <a:lvl2pPr marL="4572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2pPr>
      <a:lvl3pPr marL="9144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3pPr>
      <a:lvl4pPr marL="13716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4pPr>
      <a:lvl5pPr marL="1828800" marR="0" indent="0" algn="l" defTabSz="457200">
        <a:lnSpc>
          <a:spcPct val="100000"/>
        </a:lnSpc>
        <a:spcBef>
          <a:spcPts val="0"/>
        </a:spcBef>
        <a:spcAft>
          <a:spcPts val="0"/>
        </a:spcAft>
        <a:buNone/>
        <a:defRPr lang="en-US" sz="1800" b="0" i="0" u="none" strike="noStrike" kern="1" spc="0" baseline="0">
          <a:solidFill>
            <a:schemeClr val="tx1"/>
          </a:solidFill>
          <a:effectLst/>
          <a:latin typeface="Verdana" panose="020B0604030504040204" pitchFamily="34" charset="0"/>
          <a:ea typeface="Verdana" panose="020B0604030504040204" pitchFamily="34" charset="0"/>
          <a:cs typeface="Verdana" panose="020B0604030504040204" pitchFamily="34" charset="0"/>
        </a:defRPr>
      </a:lvl5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0.xml"/><Relationship Id="rId4" Type="http://schemas.openxmlformats.org/officeDocument/2006/relationships/image" Target="../media/image8.jpeg"/><Relationship Id="rId3" Type="http://schemas.openxmlformats.org/officeDocument/2006/relationships/hyperlink" Target="https://baike.baidu.com/item/%E5%B9%B2%E6%89%B0%E7%B4%A0" TargetMode="External"/><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1.xml"/><Relationship Id="rId4" Type="http://schemas.openxmlformats.org/officeDocument/2006/relationships/image" Target="NULL" TargetMode="External"/><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2.xml"/><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3.xml"/><Relationship Id="rId4" Type="http://schemas.openxmlformats.org/officeDocument/2006/relationships/image" Target="NULL" TargetMode="External"/><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4.xml"/><Relationship Id="rId4" Type="http://schemas.openxmlformats.org/officeDocument/2006/relationships/image" Target="NULL" TargetMode="External"/><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5.xml"/><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8.xml"/><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9.xml"/><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0.xml"/><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1.xml"/><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2.xml"/><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3.xml"/><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24.xml"/><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5.xml"/><Relationship Id="rId4" Type="http://schemas.openxmlformats.org/officeDocument/2006/relationships/image" Target="NULL" TargetMode="External"/><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6.xml"/><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7.xml"/><Relationship Id="rId4" Type="http://schemas.openxmlformats.org/officeDocument/2006/relationships/image" Target="NULL" TargetMode="External"/><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8.xml"/><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16386"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16387"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16388"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16389"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16390" name="TextBox 9"/>
          <p:cNvSpPr txBox="1">
            <a:spLocks noChangeArrowheads="1"/>
          </p:cNvSpPr>
          <p:nvPr/>
        </p:nvSpPr>
        <p:spPr bwMode="auto">
          <a:xfrm>
            <a:off x="601663" y="1235075"/>
            <a:ext cx="8037512" cy="708025"/>
          </a:xfrm>
          <a:prstGeom prst="rect">
            <a:avLst/>
          </a:prstGeom>
          <a:noFill/>
          <a:ln w="9525">
            <a:noFill/>
            <a:miter lim="800000"/>
          </a:ln>
        </p:spPr>
        <p:txBody>
          <a:bodyPr>
            <a:spAutoFit/>
          </a:bodyPr>
          <a:lstStyle/>
          <a:p>
            <a:r>
              <a:rPr lang="zh-CN" altLang="en-US" sz="4000">
                <a:solidFill>
                  <a:srgbClr val="002060"/>
                </a:solidFill>
              </a:rPr>
              <a:t>感染科三驾马车：肝病  结核  发热</a:t>
            </a:r>
            <a:endParaRPr lang="zh-CN" altLang="en-US" sz="4000">
              <a:solidFill>
                <a:srgbClr val="002060"/>
              </a:solidFill>
            </a:endParaRPr>
          </a:p>
        </p:txBody>
      </p:sp>
      <p:sp>
        <p:nvSpPr>
          <p:cNvPr id="16391" name="TextBox 10"/>
          <p:cNvSpPr txBox="1">
            <a:spLocks noChangeArrowheads="1"/>
          </p:cNvSpPr>
          <p:nvPr/>
        </p:nvSpPr>
        <p:spPr bwMode="auto">
          <a:xfrm>
            <a:off x="4269105" y="3371850"/>
            <a:ext cx="3235325" cy="368300"/>
          </a:xfrm>
          <a:prstGeom prst="rect">
            <a:avLst/>
          </a:prstGeom>
          <a:noFill/>
          <a:ln w="9525">
            <a:noFill/>
            <a:miter lim="800000"/>
          </a:ln>
        </p:spPr>
        <p:txBody>
          <a:bodyPr wrap="square">
            <a:spAutoFit/>
          </a:bodyPr>
          <a:lstStyle/>
          <a:p>
            <a:r>
              <a:rPr lang="zh-CN" altLang="en-US">
                <a:solidFill>
                  <a:srgbClr val="002060"/>
                </a:solidFill>
              </a:rPr>
              <a:t>新洲区人民医院感染科 朱雄林</a:t>
            </a:r>
            <a:endParaRPr lang="zh-CN" altLang="en-US">
              <a:solidFill>
                <a:srgbClr val="002060"/>
              </a:solidFill>
            </a:endParaRPr>
          </a:p>
        </p:txBody>
      </p:sp>
    </p:spTree>
    <p:custDataLst>
      <p:tags r:id="rId3"/>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5602"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5603"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5604"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5605"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5606" name="Rectangle 2"/>
          <p:cNvSpPr>
            <a:spLocks noChangeArrowheads="1"/>
          </p:cNvSpPr>
          <p:nvPr/>
        </p:nvSpPr>
        <p:spPr bwMode="auto">
          <a:xfrm>
            <a:off x="0" y="0"/>
            <a:ext cx="9144000" cy="457200"/>
          </a:xfrm>
          <a:prstGeom prst="rect">
            <a:avLst/>
          </a:prstGeom>
          <a:noFill/>
          <a:ln w="9525">
            <a:noFill/>
            <a:miter lim="800000"/>
          </a:ln>
        </p:spPr>
        <p:txBody>
          <a:bodyPr wrap="none" anchor="ctr">
            <a:spAutoFit/>
          </a:bodyPr>
          <a:lstStyle/>
          <a:p>
            <a:endParaRPr lang="zh-CN" altLang="en-US">
              <a:solidFill>
                <a:srgbClr val="000000"/>
              </a:solidFill>
            </a:endParaRPr>
          </a:p>
        </p:txBody>
      </p:sp>
      <p:sp>
        <p:nvSpPr>
          <p:cNvPr id="25607" name="Rectangle 3"/>
          <p:cNvSpPr>
            <a:spLocks noChangeArrowheads="1"/>
          </p:cNvSpPr>
          <p:nvPr/>
        </p:nvSpPr>
        <p:spPr bwMode="auto">
          <a:xfrm>
            <a:off x="873125" y="2652871"/>
            <a:ext cx="7937500" cy="1938020"/>
          </a:xfrm>
          <a:prstGeom prst="rect">
            <a:avLst/>
          </a:prstGeom>
          <a:noFill/>
          <a:ln w="9525">
            <a:noFill/>
            <a:miter lim="800000"/>
          </a:ln>
        </p:spPr>
        <p:txBody>
          <a:bodyPr anchor="ctr">
            <a:spAutoFit/>
          </a:bodyPr>
          <a:lstStyle/>
          <a:p>
            <a:pPr indent="152400"/>
            <a:r>
              <a:rPr lang="en-US" altLang="zh-CN" sz="1200" b="1">
                <a:solidFill>
                  <a:srgbClr val="666666"/>
                </a:solidFill>
                <a:cs typeface="Arial" panose="020B0604020202020204" pitchFamily="34" charset="0"/>
              </a:rPr>
              <a:t>7. </a:t>
            </a:r>
            <a:r>
              <a:rPr lang="zh-CN" altLang="en-US" sz="1200" b="1">
                <a:solidFill>
                  <a:srgbClr val="666666"/>
                </a:solidFill>
                <a:cs typeface="Arial" panose="020B0604020202020204" pitchFamily="34" charset="0"/>
              </a:rPr>
              <a:t>慢性乙肝治疗药物有哪些？需要终身服药吗？</a:t>
            </a:r>
            <a:endParaRPr lang="zh-CN" altLang="en-US" sz="1200"/>
          </a:p>
          <a:p>
            <a:pPr indent="152400" eaLnBrk="0" hangingPunct="0"/>
            <a:r>
              <a:rPr lang="zh-CN" altLang="en-US" sz="1200">
                <a:solidFill>
                  <a:srgbClr val="333333"/>
                </a:solidFill>
                <a:latin typeface="宋体" panose="02010600030101010101" pitchFamily="2" charset="-122"/>
              </a:rPr>
              <a:t>乙肝治疗指南推荐的药物有</a:t>
            </a:r>
            <a:r>
              <a:rPr lang="zh-CN" altLang="en-US" sz="1200">
                <a:solidFill>
                  <a:srgbClr val="136EC2"/>
                </a:solidFill>
                <a:latin typeface="宋体" panose="02010600030101010101" pitchFamily="2" charset="-122"/>
                <a:hlinkClick r:id="rId3"/>
              </a:rPr>
              <a:t>干扰素</a:t>
            </a:r>
            <a:r>
              <a:rPr lang="zh-CN" altLang="en-US" sz="1200">
                <a:solidFill>
                  <a:srgbClr val="333333"/>
                </a:solidFill>
                <a:latin typeface="宋体" panose="02010600030101010101" pitchFamily="2" charset="-122"/>
              </a:rPr>
              <a:t>（</a:t>
            </a:r>
            <a:r>
              <a:rPr lang="en-US" altLang="zh-CN" sz="1200">
                <a:solidFill>
                  <a:srgbClr val="333333"/>
                </a:solidFill>
                <a:latin typeface="宋体" panose="02010600030101010101" pitchFamily="2" charset="-122"/>
              </a:rPr>
              <a:t>IFN</a:t>
            </a:r>
            <a:r>
              <a:rPr lang="zh-CN" altLang="en-US" sz="1200">
                <a:solidFill>
                  <a:srgbClr val="333333"/>
                </a:solidFill>
                <a:latin typeface="宋体" panose="02010600030101010101" pitchFamily="2" charset="-122"/>
              </a:rPr>
              <a:t>）、</a:t>
            </a:r>
            <a:r>
              <a:rPr lang="zh-CN" altLang="en-US" sz="1200">
                <a:solidFill>
                  <a:srgbClr val="666666"/>
                </a:solidFill>
                <a:latin typeface="宋体" panose="02010600030101010101" pitchFamily="2" charset="-122"/>
                <a:cs typeface="Arial" panose="020B0604020202020204" pitchFamily="34" charset="0"/>
              </a:rPr>
              <a:t>恩替卡韦（</a:t>
            </a:r>
            <a:r>
              <a:rPr lang="en-US" altLang="zh-CN" sz="1200">
                <a:solidFill>
                  <a:srgbClr val="666666"/>
                </a:solidFill>
                <a:latin typeface="宋体" panose="02010600030101010101" pitchFamily="2" charset="-122"/>
                <a:cs typeface="Arial" panose="020B0604020202020204" pitchFamily="34" charset="0"/>
              </a:rPr>
              <a:t>ETV</a:t>
            </a:r>
            <a:r>
              <a:rPr lang="zh-CN" altLang="en-US" sz="1200">
                <a:solidFill>
                  <a:srgbClr val="666666"/>
                </a:solidFill>
                <a:latin typeface="宋体" panose="02010600030101010101" pitchFamily="2" charset="-122"/>
                <a:cs typeface="Arial" panose="020B0604020202020204" pitchFamily="34" charset="0"/>
              </a:rPr>
              <a:t>）、富马酸替诺福韦二吡呋酯片（</a:t>
            </a:r>
            <a:r>
              <a:rPr lang="en-US" altLang="zh-CN" sz="1200">
                <a:solidFill>
                  <a:srgbClr val="666666"/>
                </a:solidFill>
                <a:latin typeface="宋体" panose="02010600030101010101" pitchFamily="2" charset="-122"/>
                <a:cs typeface="Arial" panose="020B0604020202020204" pitchFamily="34" charset="0"/>
              </a:rPr>
              <a:t>TDF</a:t>
            </a:r>
            <a:r>
              <a:rPr lang="zh-CN" altLang="en-US" sz="1200">
                <a:solidFill>
                  <a:srgbClr val="666666"/>
                </a:solidFill>
                <a:latin typeface="宋体" panose="02010600030101010101" pitchFamily="2" charset="-122"/>
                <a:cs typeface="Arial" panose="020B0604020202020204" pitchFamily="34" charset="0"/>
              </a:rPr>
              <a:t>）、</a:t>
            </a:r>
            <a:r>
              <a:rPr lang="zh-CN" altLang="en-US" sz="1200">
                <a:solidFill>
                  <a:srgbClr val="222222"/>
                </a:solidFill>
                <a:latin typeface="Tahoma" panose="020B0604030504040204" pitchFamily="34" charset="0"/>
                <a:ea typeface="微软雅黑" panose="020B0503020204020204" pitchFamily="34" charset="-122"/>
              </a:rPr>
              <a:t>富马酸丙酚替诺福韦片 </a:t>
            </a:r>
            <a:r>
              <a:rPr lang="en-US" altLang="zh-CN" sz="1200">
                <a:solidFill>
                  <a:srgbClr val="222222"/>
                </a:solidFill>
                <a:latin typeface="Tahoma" panose="020B0604030504040204" pitchFamily="34" charset="0"/>
                <a:ea typeface="微软雅黑" panose="020B0503020204020204" pitchFamily="34" charset="-122"/>
              </a:rPr>
              <a:t>(TAF)</a:t>
            </a:r>
            <a:r>
              <a:rPr lang="zh-CN" altLang="en-US" sz="1200">
                <a:solidFill>
                  <a:srgbClr val="666666"/>
                </a:solidFill>
                <a:latin typeface="宋体" panose="02010600030101010101" pitchFamily="2" charset="-122"/>
                <a:cs typeface="Arial" panose="020B0604020202020204" pitchFamily="34" charset="0"/>
              </a:rPr>
              <a:t>等。</a:t>
            </a:r>
            <a:endParaRPr lang="zh-CN" altLang="en-US" sz="1200"/>
          </a:p>
          <a:p>
            <a:pPr indent="152400" eaLnBrk="0" hangingPunct="0"/>
            <a:r>
              <a:rPr lang="zh-CN" altLang="en-US" sz="1200">
                <a:solidFill>
                  <a:srgbClr val="333333"/>
                </a:solidFill>
                <a:latin typeface="宋体" panose="02010600030101010101" pitchFamily="2" charset="-122"/>
                <a:cs typeface="Tahoma" panose="020B0604030504040204" pitchFamily="34" charset="0"/>
              </a:rPr>
              <a:t>干扰素治疗，基本疗程是</a:t>
            </a:r>
            <a:r>
              <a:rPr lang="en-US" altLang="zh-CN" sz="1200">
                <a:solidFill>
                  <a:srgbClr val="333333"/>
                </a:solidFill>
                <a:latin typeface="宋体" panose="02010600030101010101" pitchFamily="2" charset="-122"/>
                <a:cs typeface="Tahoma" panose="020B0604030504040204" pitchFamily="34" charset="0"/>
              </a:rPr>
              <a:t>48</a:t>
            </a:r>
            <a:r>
              <a:rPr lang="zh-CN" altLang="en-US" sz="1200">
                <a:solidFill>
                  <a:srgbClr val="333333"/>
                </a:solidFill>
                <a:latin typeface="宋体" panose="02010600030101010101" pitchFamily="2" charset="-122"/>
                <a:cs typeface="Tahoma" panose="020B0604030504040204" pitchFamily="34" charset="0"/>
              </a:rPr>
              <a:t>周。需要采取个体化治疗，治疗效果好，可以延长疗程到</a:t>
            </a:r>
            <a:r>
              <a:rPr lang="en-US" altLang="zh-CN" sz="1200">
                <a:solidFill>
                  <a:srgbClr val="333333"/>
                </a:solidFill>
                <a:latin typeface="宋体" panose="02010600030101010101" pitchFamily="2" charset="-122"/>
                <a:cs typeface="Tahoma" panose="020B0604030504040204" pitchFamily="34" charset="0"/>
              </a:rPr>
              <a:t>96</a:t>
            </a:r>
            <a:r>
              <a:rPr lang="zh-CN" altLang="en-US" sz="1200">
                <a:solidFill>
                  <a:srgbClr val="333333"/>
                </a:solidFill>
                <a:latin typeface="宋体" panose="02010600030101010101" pitchFamily="2" charset="-122"/>
                <a:cs typeface="Tahoma" panose="020B0604030504040204" pitchFamily="34" charset="0"/>
              </a:rPr>
              <a:t>周。治疗</a:t>
            </a:r>
            <a:r>
              <a:rPr lang="en-US" altLang="zh-CN" sz="1200">
                <a:solidFill>
                  <a:srgbClr val="333333"/>
                </a:solidFill>
                <a:latin typeface="宋体" panose="02010600030101010101" pitchFamily="2" charset="-122"/>
                <a:cs typeface="Tahoma" panose="020B0604030504040204" pitchFamily="34" charset="0"/>
              </a:rPr>
              <a:t>24</a:t>
            </a:r>
            <a:r>
              <a:rPr lang="zh-CN" altLang="en-US" sz="1200">
                <a:solidFill>
                  <a:srgbClr val="333333"/>
                </a:solidFill>
                <a:latin typeface="宋体" panose="02010600030101010101" pitchFamily="2" charset="-122"/>
                <a:cs typeface="Tahoma" panose="020B0604030504040204" pitchFamily="34" charset="0"/>
              </a:rPr>
              <a:t>周时，如果乙肝病毒</a:t>
            </a:r>
            <a:r>
              <a:rPr lang="en-US" altLang="zh-CN" sz="1200">
                <a:solidFill>
                  <a:srgbClr val="333333"/>
                </a:solidFill>
                <a:latin typeface="宋体" panose="02010600030101010101" pitchFamily="2" charset="-122"/>
                <a:cs typeface="Tahoma" panose="020B0604030504040204" pitchFamily="34" charset="0"/>
              </a:rPr>
              <a:t>DNA</a:t>
            </a:r>
            <a:r>
              <a:rPr lang="zh-CN" altLang="en-US" sz="1200">
                <a:solidFill>
                  <a:srgbClr val="333333"/>
                </a:solidFill>
                <a:latin typeface="宋体" panose="02010600030101010101" pitchFamily="2" charset="-122"/>
                <a:cs typeface="Tahoma" panose="020B0604030504040204" pitchFamily="34" charset="0"/>
              </a:rPr>
              <a:t>定量下降不足</a:t>
            </a:r>
            <a:r>
              <a:rPr lang="en-US" altLang="zh-CN" sz="1200">
                <a:solidFill>
                  <a:srgbClr val="333333"/>
                </a:solidFill>
                <a:latin typeface="宋体" panose="02010600030101010101" pitchFamily="2" charset="-122"/>
                <a:cs typeface="Tahoma" panose="020B0604030504040204" pitchFamily="34" charset="0"/>
              </a:rPr>
              <a:t>2</a:t>
            </a:r>
            <a:r>
              <a:rPr lang="zh-CN" altLang="en-US" sz="1200">
                <a:solidFill>
                  <a:srgbClr val="333333"/>
                </a:solidFill>
                <a:latin typeface="宋体" panose="02010600030101010101" pitchFamily="2" charset="-122"/>
                <a:cs typeface="Tahoma" panose="020B0604030504040204" pitchFamily="34" charset="0"/>
              </a:rPr>
              <a:t>个</a:t>
            </a:r>
            <a:r>
              <a:rPr lang="en-US" altLang="zh-CN" sz="1200">
                <a:solidFill>
                  <a:srgbClr val="333333"/>
                </a:solidFill>
                <a:latin typeface="宋体" panose="02010600030101010101" pitchFamily="2" charset="-122"/>
                <a:cs typeface="Tahoma" panose="020B0604030504040204" pitchFamily="34" charset="0"/>
              </a:rPr>
              <a:t>Log</a:t>
            </a:r>
            <a:r>
              <a:rPr lang="zh-CN" altLang="en-US" sz="1200">
                <a:solidFill>
                  <a:srgbClr val="333333"/>
                </a:solidFill>
                <a:latin typeface="宋体" panose="02010600030101010101" pitchFamily="2" charset="-122"/>
                <a:cs typeface="Tahoma" panose="020B0604030504040204" pitchFamily="34" charset="0"/>
              </a:rPr>
              <a:t>方时建议停药，治疗</a:t>
            </a:r>
            <a:r>
              <a:rPr lang="en-US" altLang="zh-CN" sz="1200">
                <a:solidFill>
                  <a:srgbClr val="333333"/>
                </a:solidFill>
                <a:latin typeface="宋体" panose="02010600030101010101" pitchFamily="2" charset="-122"/>
                <a:cs typeface="Tahoma" panose="020B0604030504040204" pitchFamily="34" charset="0"/>
              </a:rPr>
              <a:t>48</a:t>
            </a:r>
            <a:r>
              <a:rPr lang="zh-CN" altLang="en-US" sz="1200">
                <a:solidFill>
                  <a:srgbClr val="333333"/>
                </a:solidFill>
                <a:latin typeface="宋体" panose="02010600030101010101" pitchFamily="2" charset="-122"/>
                <a:cs typeface="Tahoma" panose="020B0604030504040204" pitchFamily="34" charset="0"/>
              </a:rPr>
              <a:t>周时如果病毒定量没有达到小于</a:t>
            </a:r>
            <a:r>
              <a:rPr lang="en-US" altLang="zh-CN" sz="1200">
                <a:solidFill>
                  <a:srgbClr val="333333"/>
                </a:solidFill>
                <a:latin typeface="宋体" panose="02010600030101010101" pitchFamily="2" charset="-122"/>
                <a:cs typeface="Tahoma" panose="020B0604030504040204" pitchFamily="34" charset="0"/>
              </a:rPr>
              <a:t>20</a:t>
            </a:r>
            <a:r>
              <a:rPr lang="zh-CN" altLang="en-US" sz="1200">
                <a:solidFill>
                  <a:srgbClr val="333333"/>
                </a:solidFill>
                <a:latin typeface="宋体" panose="02010600030101010101" pitchFamily="2" charset="-122"/>
                <a:cs typeface="Tahoma" panose="020B0604030504040204" pitchFamily="34" charset="0"/>
              </a:rPr>
              <a:t>以下，也需要停药，换用口服药物。治疗期间需要观察药物不良反应。</a:t>
            </a:r>
            <a:endParaRPr lang="zh-CN" altLang="en-US" sz="1200"/>
          </a:p>
          <a:p>
            <a:pPr indent="152400" eaLnBrk="0" hangingPunct="0"/>
            <a:r>
              <a:rPr lang="en-US" altLang="zh-CN" sz="1200">
                <a:solidFill>
                  <a:srgbClr val="666666"/>
                </a:solidFill>
                <a:latin typeface="宋体" panose="02010600030101010101" pitchFamily="2" charset="-122"/>
                <a:cs typeface="Arial" panose="020B0604020202020204" pitchFamily="34" charset="0"/>
              </a:rPr>
              <a:t>HBeAg</a:t>
            </a:r>
            <a:r>
              <a:rPr lang="zh-CN" altLang="en-US" sz="1200">
                <a:solidFill>
                  <a:srgbClr val="666666"/>
                </a:solidFill>
                <a:latin typeface="宋体" panose="02010600030101010101" pitchFamily="2" charset="-122"/>
                <a:cs typeface="Arial" panose="020B0604020202020204" pitchFamily="34" charset="0"/>
              </a:rPr>
              <a:t>阳性慢性感染者口服抗病毒药物治疗</a:t>
            </a:r>
            <a:r>
              <a:rPr lang="en-US" altLang="zh-CN" sz="1200">
                <a:solidFill>
                  <a:srgbClr val="666666"/>
                </a:solidFill>
                <a:latin typeface="宋体" panose="02010600030101010101" pitchFamily="2" charset="-122"/>
                <a:cs typeface="Arial" panose="020B0604020202020204" pitchFamily="34" charset="0"/>
              </a:rPr>
              <a:t>1</a:t>
            </a:r>
            <a:r>
              <a:rPr lang="zh-CN" altLang="en-US" sz="1200">
                <a:solidFill>
                  <a:srgbClr val="666666"/>
                </a:solidFill>
                <a:latin typeface="宋体" panose="02010600030101010101" pitchFamily="2" charset="-122"/>
                <a:cs typeface="Arial" panose="020B0604020202020204" pitchFamily="34" charset="0"/>
              </a:rPr>
              <a:t>年若</a:t>
            </a:r>
            <a:r>
              <a:rPr lang="en-US" altLang="zh-CN" sz="1200">
                <a:solidFill>
                  <a:srgbClr val="666666"/>
                </a:solidFill>
                <a:latin typeface="宋体" panose="02010600030101010101" pitchFamily="2" charset="-122"/>
                <a:cs typeface="Arial" panose="020B0604020202020204" pitchFamily="34" charset="0"/>
              </a:rPr>
              <a:t>HBV DNA</a:t>
            </a:r>
            <a:r>
              <a:rPr lang="zh-CN" altLang="en-US" sz="1200">
                <a:solidFill>
                  <a:srgbClr val="666666"/>
                </a:solidFill>
                <a:latin typeface="宋体" panose="02010600030101010101" pitchFamily="2" charset="-122"/>
                <a:cs typeface="Arial" panose="020B0604020202020204" pitchFamily="34" charset="0"/>
              </a:rPr>
              <a:t>低于检测下限、</a:t>
            </a:r>
            <a:r>
              <a:rPr lang="en-US" altLang="zh-CN" sz="1200">
                <a:solidFill>
                  <a:srgbClr val="666666"/>
                </a:solidFill>
                <a:latin typeface="宋体" panose="02010600030101010101" pitchFamily="2" charset="-122"/>
                <a:cs typeface="Arial" panose="020B0604020202020204" pitchFamily="34" charset="0"/>
              </a:rPr>
              <a:t>ALT</a:t>
            </a:r>
            <a:r>
              <a:rPr lang="zh-CN" altLang="en-US" sz="1200">
                <a:solidFill>
                  <a:srgbClr val="666666"/>
                </a:solidFill>
                <a:latin typeface="宋体" panose="02010600030101010101" pitchFamily="2" charset="-122"/>
                <a:cs typeface="Arial" panose="020B0604020202020204" pitchFamily="34" charset="0"/>
              </a:rPr>
              <a:t>复常和</a:t>
            </a:r>
            <a:r>
              <a:rPr lang="en-US" altLang="zh-CN" sz="1200">
                <a:solidFill>
                  <a:srgbClr val="666666"/>
                </a:solidFill>
                <a:latin typeface="宋体" panose="02010600030101010101" pitchFamily="2" charset="-122"/>
                <a:cs typeface="Arial" panose="020B0604020202020204" pitchFamily="34" charset="0"/>
              </a:rPr>
              <a:t>HBeAg</a:t>
            </a:r>
            <a:r>
              <a:rPr lang="zh-CN" altLang="en-US" sz="1200">
                <a:solidFill>
                  <a:srgbClr val="666666"/>
                </a:solidFill>
                <a:latin typeface="宋体" panose="02010600030101010101" pitchFamily="2" charset="-122"/>
                <a:cs typeface="Arial" panose="020B0604020202020204" pitchFamily="34" charset="0"/>
              </a:rPr>
              <a:t>血清学转换后，再巩固治疗至少</a:t>
            </a:r>
            <a:r>
              <a:rPr lang="en-US" altLang="zh-CN" sz="1200">
                <a:solidFill>
                  <a:srgbClr val="666666"/>
                </a:solidFill>
                <a:latin typeface="宋体" panose="02010600030101010101" pitchFamily="2" charset="-122"/>
                <a:cs typeface="Arial" panose="020B0604020202020204" pitchFamily="34" charset="0"/>
              </a:rPr>
              <a:t>3</a:t>
            </a:r>
            <a:r>
              <a:rPr lang="zh-CN" altLang="en-US" sz="1200">
                <a:solidFill>
                  <a:srgbClr val="666666"/>
                </a:solidFill>
                <a:latin typeface="宋体" panose="02010600030101010101" pitchFamily="2" charset="-122"/>
                <a:cs typeface="Arial" panose="020B0604020202020204" pitchFamily="34" charset="0"/>
              </a:rPr>
              <a:t>年（每隔</a:t>
            </a:r>
            <a:r>
              <a:rPr lang="en-US" altLang="zh-CN" sz="1200">
                <a:solidFill>
                  <a:srgbClr val="666666"/>
                </a:solidFill>
                <a:latin typeface="宋体" panose="02010600030101010101" pitchFamily="2" charset="-122"/>
                <a:cs typeface="Arial" panose="020B0604020202020204" pitchFamily="34" charset="0"/>
              </a:rPr>
              <a:t>6</a:t>
            </a:r>
            <a:r>
              <a:rPr lang="zh-CN" altLang="en-US" sz="1200">
                <a:solidFill>
                  <a:srgbClr val="666666"/>
                </a:solidFill>
                <a:latin typeface="宋体" panose="02010600030101010101" pitchFamily="2" charset="-122"/>
                <a:cs typeface="Arial" panose="020B0604020202020204" pitchFamily="34" charset="0"/>
              </a:rPr>
              <a:t>个月复查</a:t>
            </a:r>
            <a:r>
              <a:rPr lang="en-US" altLang="zh-CN" sz="1200">
                <a:solidFill>
                  <a:srgbClr val="666666"/>
                </a:solidFill>
                <a:latin typeface="宋体" panose="02010600030101010101" pitchFamily="2" charset="-122"/>
                <a:cs typeface="Arial" panose="020B0604020202020204" pitchFamily="34" charset="0"/>
              </a:rPr>
              <a:t>1</a:t>
            </a:r>
            <a:r>
              <a:rPr lang="zh-CN" altLang="en-US" sz="1200">
                <a:solidFill>
                  <a:srgbClr val="666666"/>
                </a:solidFill>
                <a:latin typeface="宋体" panose="02010600030101010101" pitchFamily="2" charset="-122"/>
                <a:cs typeface="Arial" panose="020B0604020202020204" pitchFamily="34" charset="0"/>
              </a:rPr>
              <a:t>次）仍保持不变，</a:t>
            </a:r>
            <a:r>
              <a:rPr lang="zh-CN" altLang="en-US" sz="1200">
                <a:solidFill>
                  <a:srgbClr val="FF0000"/>
                </a:solidFill>
                <a:latin typeface="宋体" panose="02010600030101010101" pitchFamily="2" charset="-122"/>
                <a:cs typeface="Arial" panose="020B0604020202020204" pitchFamily="34" charset="0"/>
              </a:rPr>
              <a:t>可考虑停药</a:t>
            </a:r>
            <a:r>
              <a:rPr lang="zh-CN" altLang="en-US" sz="1200">
                <a:solidFill>
                  <a:srgbClr val="666666"/>
                </a:solidFill>
                <a:latin typeface="宋体" panose="02010600030101010101" pitchFamily="2" charset="-122"/>
                <a:cs typeface="Arial" panose="020B0604020202020204" pitchFamily="34" charset="0"/>
              </a:rPr>
              <a:t>，延长疗程可减少复发。</a:t>
            </a:r>
            <a:r>
              <a:rPr lang="en-US" altLang="zh-CN" sz="1200">
                <a:solidFill>
                  <a:srgbClr val="666666"/>
                </a:solidFill>
                <a:latin typeface="宋体" panose="02010600030101010101" pitchFamily="2" charset="-122"/>
                <a:cs typeface="Arial" panose="020B0604020202020204" pitchFamily="34" charset="0"/>
              </a:rPr>
              <a:t>HBeAg</a:t>
            </a:r>
            <a:r>
              <a:rPr lang="zh-CN" altLang="en-US" sz="1200">
                <a:solidFill>
                  <a:srgbClr val="666666"/>
                </a:solidFill>
                <a:latin typeface="宋体" panose="02010600030101010101" pitchFamily="2" charset="-122"/>
                <a:cs typeface="Arial" panose="020B0604020202020204" pitchFamily="34" charset="0"/>
              </a:rPr>
              <a:t>阴性慢性感染者采用</a:t>
            </a:r>
            <a:r>
              <a:rPr lang="en-US" altLang="zh-CN" sz="1200">
                <a:solidFill>
                  <a:srgbClr val="666666"/>
                </a:solidFill>
                <a:latin typeface="宋体" panose="02010600030101010101" pitchFamily="2" charset="-122"/>
                <a:cs typeface="Arial" panose="020B0604020202020204" pitchFamily="34" charset="0"/>
              </a:rPr>
              <a:t>ETV</a:t>
            </a:r>
            <a:r>
              <a:rPr lang="zh-CN" altLang="en-US" sz="1200">
                <a:solidFill>
                  <a:srgbClr val="666666"/>
                </a:solidFill>
                <a:latin typeface="宋体" panose="02010600030101010101" pitchFamily="2" charset="-122"/>
                <a:cs typeface="Arial" panose="020B0604020202020204" pitchFamily="34" charset="0"/>
              </a:rPr>
              <a:t>、</a:t>
            </a:r>
            <a:r>
              <a:rPr lang="en-US" altLang="zh-CN" sz="1200">
                <a:solidFill>
                  <a:srgbClr val="666666"/>
                </a:solidFill>
                <a:latin typeface="宋体" panose="02010600030101010101" pitchFamily="2" charset="-122"/>
                <a:cs typeface="Arial" panose="020B0604020202020204" pitchFamily="34" charset="0"/>
              </a:rPr>
              <a:t>TDF</a:t>
            </a:r>
            <a:r>
              <a:rPr lang="zh-CN" altLang="en-US" sz="1200">
                <a:solidFill>
                  <a:srgbClr val="666666"/>
                </a:solidFill>
                <a:latin typeface="宋体" panose="02010600030101010101" pitchFamily="2" charset="-122"/>
                <a:cs typeface="Arial" panose="020B0604020202020204" pitchFamily="34" charset="0"/>
              </a:rPr>
              <a:t>或</a:t>
            </a:r>
            <a:r>
              <a:rPr lang="en-US" altLang="zh-CN" sz="1200">
                <a:solidFill>
                  <a:srgbClr val="666666"/>
                </a:solidFill>
                <a:latin typeface="宋体" panose="02010600030101010101" pitchFamily="2" charset="-122"/>
                <a:cs typeface="Arial" panose="020B0604020202020204" pitchFamily="34" charset="0"/>
              </a:rPr>
              <a:t>TAF</a:t>
            </a:r>
            <a:r>
              <a:rPr lang="zh-CN" altLang="en-US" sz="1200">
                <a:solidFill>
                  <a:srgbClr val="666666"/>
                </a:solidFill>
                <a:latin typeface="宋体" panose="02010600030101010101" pitchFamily="2" charset="-122"/>
                <a:cs typeface="Arial" panose="020B0604020202020204" pitchFamily="34" charset="0"/>
              </a:rPr>
              <a:t>治疗，建议</a:t>
            </a:r>
            <a:r>
              <a:rPr lang="en-US" altLang="zh-CN" sz="1200">
                <a:solidFill>
                  <a:srgbClr val="666666"/>
                </a:solidFill>
                <a:latin typeface="宋体" panose="02010600030101010101" pitchFamily="2" charset="-122"/>
                <a:cs typeface="Arial" panose="020B0604020202020204" pitchFamily="34" charset="0"/>
              </a:rPr>
              <a:t>HBsAg</a:t>
            </a:r>
            <a:r>
              <a:rPr lang="zh-CN" altLang="en-US" sz="1200">
                <a:solidFill>
                  <a:srgbClr val="666666"/>
                </a:solidFill>
                <a:latin typeface="宋体" panose="02010600030101010101" pitchFamily="2" charset="-122"/>
                <a:cs typeface="Arial" panose="020B0604020202020204" pitchFamily="34" charset="0"/>
              </a:rPr>
              <a:t>消失且</a:t>
            </a:r>
            <a:r>
              <a:rPr lang="en-US" altLang="zh-CN" sz="1200">
                <a:solidFill>
                  <a:srgbClr val="666666"/>
                </a:solidFill>
                <a:latin typeface="宋体" panose="02010600030101010101" pitchFamily="2" charset="-122"/>
                <a:cs typeface="Arial" panose="020B0604020202020204" pitchFamily="34" charset="0"/>
              </a:rPr>
              <a:t>HBV DNA</a:t>
            </a:r>
            <a:r>
              <a:rPr lang="zh-CN" altLang="en-US" sz="1200">
                <a:solidFill>
                  <a:srgbClr val="666666"/>
                </a:solidFill>
                <a:latin typeface="宋体" panose="02010600030101010101" pitchFamily="2" charset="-122"/>
                <a:cs typeface="Arial" panose="020B0604020202020204" pitchFamily="34" charset="0"/>
              </a:rPr>
              <a:t>检测不到后</a:t>
            </a:r>
            <a:r>
              <a:rPr lang="en-US" altLang="zh-CN" sz="1200">
                <a:solidFill>
                  <a:srgbClr val="666666"/>
                </a:solidFill>
                <a:latin typeface="宋体" panose="02010600030101010101" pitchFamily="2" charset="-122"/>
                <a:cs typeface="Arial" panose="020B0604020202020204" pitchFamily="34" charset="0"/>
              </a:rPr>
              <a:t>6</a:t>
            </a:r>
            <a:r>
              <a:rPr lang="zh-CN" altLang="en-US" sz="1200">
                <a:solidFill>
                  <a:srgbClr val="666666"/>
                </a:solidFill>
                <a:latin typeface="宋体" panose="02010600030101010101" pitchFamily="2" charset="-122"/>
                <a:cs typeface="Arial" panose="020B0604020202020204" pitchFamily="34" charset="0"/>
              </a:rPr>
              <a:t>个月</a:t>
            </a:r>
            <a:r>
              <a:rPr lang="zh-CN" altLang="en-US" sz="1200">
                <a:solidFill>
                  <a:srgbClr val="FF0000"/>
                </a:solidFill>
                <a:latin typeface="宋体" panose="02010600030101010101" pitchFamily="2" charset="-122"/>
                <a:cs typeface="Arial" panose="020B0604020202020204" pitchFamily="34" charset="0"/>
              </a:rPr>
              <a:t>可以考虑停药</a:t>
            </a:r>
            <a:r>
              <a:rPr lang="zh-CN" altLang="en-US" sz="1200">
                <a:solidFill>
                  <a:srgbClr val="666666"/>
                </a:solidFill>
                <a:latin typeface="宋体" panose="02010600030101010101" pitchFamily="2" charset="-122"/>
                <a:cs typeface="Arial" panose="020B0604020202020204" pitchFamily="34" charset="0"/>
              </a:rPr>
              <a:t>随访。</a:t>
            </a:r>
            <a:endParaRPr lang="zh-CN" altLang="en-US" sz="1200"/>
          </a:p>
          <a:p>
            <a:pPr indent="152400" eaLnBrk="0" hangingPunct="0"/>
            <a:r>
              <a:rPr lang="zh-CN" altLang="en-US" sz="1200">
                <a:solidFill>
                  <a:srgbClr val="FF0000"/>
                </a:solidFill>
                <a:cs typeface="Arial" panose="020B0604020202020204" pitchFamily="34" charset="0"/>
              </a:rPr>
              <a:t>大部分乙肝患者接受抗病毒治疗后需要终身服药。</a:t>
            </a:r>
            <a:endParaRPr lang="zh-CN" altLang="en-US">
              <a:solidFill>
                <a:srgbClr val="FF0000"/>
              </a:solidFill>
            </a:endParaRPr>
          </a:p>
        </p:txBody>
      </p:sp>
      <p:pic>
        <p:nvPicPr>
          <p:cNvPr id="25608" name="Picture 4" descr="u=3932744694,2543104507&amp;fm=170&amp;s=7988AF5740323223001B3CE50300F02A&amp;w=320&amp;h=240&amp;img"/>
          <p:cNvPicPr>
            <a:picLocks noChangeAspect="1" noChangeArrowheads="1"/>
          </p:cNvPicPr>
          <p:nvPr/>
        </p:nvPicPr>
        <p:blipFill>
          <a:blip r:embed="rId4" cstate="print"/>
          <a:srcRect/>
          <a:stretch>
            <a:fillRect/>
          </a:stretch>
        </p:blipFill>
        <p:spPr bwMode="auto">
          <a:xfrm>
            <a:off x="5989638" y="12700"/>
            <a:ext cx="3048000" cy="2286000"/>
          </a:xfrm>
          <a:prstGeom prst="rect">
            <a:avLst/>
          </a:prstGeom>
          <a:noFill/>
          <a:ln w="9525">
            <a:noFill/>
            <a:miter lim="800000"/>
            <a:headEnd/>
            <a:tailEnd/>
          </a:ln>
        </p:spPr>
      </p:pic>
    </p:spTree>
    <p:custDataLst>
      <p:tags r:id="rId5"/>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6626"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6627"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6628"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6629"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6630" name="Rectangle 2"/>
          <p:cNvSpPr>
            <a:spLocks noChangeArrowheads="1"/>
          </p:cNvSpPr>
          <p:nvPr/>
        </p:nvSpPr>
        <p:spPr bwMode="auto">
          <a:xfrm>
            <a:off x="153988" y="2862898"/>
            <a:ext cx="8990012" cy="1106805"/>
          </a:xfrm>
          <a:prstGeom prst="rect">
            <a:avLst/>
          </a:prstGeom>
          <a:solidFill>
            <a:srgbClr val="FFFFFF"/>
          </a:solidFill>
          <a:ln w="9525">
            <a:noFill/>
            <a:miter lim="800000"/>
          </a:ln>
        </p:spPr>
        <p:txBody>
          <a:bodyPr anchor="ctr">
            <a:spAutoFit/>
          </a:bodyPr>
          <a:lstStyle/>
          <a:p>
            <a:pPr indent="304800"/>
            <a:r>
              <a:rPr lang="en-US" altLang="zh-CN" sz="1200" b="1">
                <a:solidFill>
                  <a:srgbClr val="000000"/>
                </a:solidFill>
              </a:rPr>
              <a:t>8.</a:t>
            </a:r>
            <a:r>
              <a:rPr lang="en-US" altLang="zh-CN" sz="1200">
                <a:solidFill>
                  <a:srgbClr val="191919"/>
                </a:solidFill>
              </a:rPr>
              <a:t> </a:t>
            </a:r>
            <a:r>
              <a:rPr lang="zh-CN" altLang="en-US" sz="1200">
                <a:solidFill>
                  <a:srgbClr val="191919"/>
                </a:solidFill>
              </a:rPr>
              <a:t>得了乙肝，是否一定会发展成肝硬化和癌症？</a:t>
            </a:r>
            <a:endParaRPr lang="zh-CN" altLang="en-US" sz="1200"/>
          </a:p>
          <a:p>
            <a:pPr indent="304800" eaLnBrk="0" hangingPunct="0"/>
            <a:r>
              <a:rPr lang="zh-CN" altLang="en-US" sz="1200">
                <a:solidFill>
                  <a:srgbClr val="191919"/>
                </a:solidFill>
              </a:rPr>
              <a:t>尽管乙肝病毒是导致肝硬化、肝癌的最主要原因，其风险是非乙肝患者</a:t>
            </a:r>
            <a:r>
              <a:rPr lang="en-US" altLang="zh-CN" sz="1200">
                <a:solidFill>
                  <a:srgbClr val="191919"/>
                </a:solidFill>
              </a:rPr>
              <a:t>40</a:t>
            </a:r>
            <a:r>
              <a:rPr lang="zh-CN" altLang="en-US" sz="1200">
                <a:solidFill>
                  <a:srgbClr val="191919"/>
                </a:solidFill>
              </a:rPr>
              <a:t>倍，但并不是所有的乙肝都会发展为肝硬化和肝癌。如果发现及时，并加以合理、有效、规律地治疗，多数患者的病情是可以得到控制，进展至肝硬化、肝癌的风险可降至正常人水平。</a:t>
            </a:r>
            <a:endParaRPr lang="zh-CN" altLang="en-US" sz="1200"/>
          </a:p>
          <a:p>
            <a:pPr indent="304800" eaLnBrk="0" hangingPunct="0"/>
            <a:endParaRPr lang="zh-CN" altLang="en-US"/>
          </a:p>
        </p:txBody>
      </p:sp>
      <p:pic>
        <p:nvPicPr>
          <p:cNvPr id="26631" name="Picture 1" descr="http://img.yunkucn.com/file/image/pic/1a775692693n3410116568c26.jpg"/>
          <p:cNvPicPr>
            <a:picLocks noChangeAspect="1" noChangeArrowheads="1"/>
          </p:cNvPicPr>
          <p:nvPr/>
        </p:nvPicPr>
        <p:blipFill>
          <a:blip r:embed="rId3" r:link="rId4" cstate="print"/>
          <a:srcRect/>
          <a:stretch>
            <a:fillRect/>
          </a:stretch>
        </p:blipFill>
        <p:spPr bwMode="auto">
          <a:xfrm>
            <a:off x="4841875" y="12700"/>
            <a:ext cx="4251325" cy="1970088"/>
          </a:xfrm>
          <a:prstGeom prst="rect">
            <a:avLst/>
          </a:prstGeom>
          <a:noFill/>
          <a:ln w="9525">
            <a:noFill/>
            <a:miter lim="800000"/>
            <a:headEnd/>
            <a:tailEnd/>
          </a:ln>
        </p:spPr>
      </p:pic>
    </p:spTree>
    <p:custDataLst>
      <p:tags r:id="rId5"/>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7650"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7651"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7652"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7653"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7654" name="Rectangle 1"/>
          <p:cNvSpPr>
            <a:spLocks noChangeArrowheads="1"/>
          </p:cNvSpPr>
          <p:nvPr/>
        </p:nvSpPr>
        <p:spPr bwMode="auto">
          <a:xfrm>
            <a:off x="558800" y="1246505"/>
            <a:ext cx="8110538" cy="2491740"/>
          </a:xfrm>
          <a:prstGeom prst="rect">
            <a:avLst/>
          </a:prstGeom>
          <a:solidFill>
            <a:srgbClr val="FFFFFF"/>
          </a:solidFill>
          <a:ln w="9525">
            <a:noFill/>
            <a:miter lim="800000"/>
          </a:ln>
        </p:spPr>
        <p:txBody>
          <a:bodyPr anchor="ctr">
            <a:spAutoFit/>
          </a:bodyPr>
          <a:lstStyle/>
          <a:p>
            <a:pPr indent="304800"/>
            <a:r>
              <a:rPr lang="en-US" altLang="zh-CN" sz="1200" b="1">
                <a:solidFill>
                  <a:srgbClr val="191919"/>
                </a:solidFill>
              </a:rPr>
              <a:t>9.</a:t>
            </a:r>
            <a:r>
              <a:rPr lang="zh-CN" altLang="en-US" sz="1200" b="1">
                <a:solidFill>
                  <a:srgbClr val="191919"/>
                </a:solidFill>
              </a:rPr>
              <a:t>如何随访？</a:t>
            </a:r>
            <a:endParaRPr lang="zh-CN" altLang="en-US" sz="1200" b="1">
              <a:solidFill>
                <a:srgbClr val="191919"/>
              </a:solidFill>
            </a:endParaRPr>
          </a:p>
          <a:p>
            <a:pPr indent="304800"/>
            <a:endParaRPr lang="zh-CN" altLang="en-US" sz="1200"/>
          </a:p>
          <a:p>
            <a:pPr indent="304800" eaLnBrk="0" hangingPunct="0"/>
            <a:r>
              <a:rPr lang="zh-CN" altLang="en-US" sz="1200">
                <a:solidFill>
                  <a:srgbClr val="191919"/>
                </a:solidFill>
              </a:rPr>
              <a:t>由于治疗后患者体内的乙肝病毒量仍会有波动，所以检测随访很重要。</a:t>
            </a:r>
            <a:endParaRPr lang="zh-CN" altLang="en-US" sz="1200">
              <a:solidFill>
                <a:srgbClr val="191919"/>
              </a:solidFill>
            </a:endParaRPr>
          </a:p>
          <a:p>
            <a:pPr indent="304800" eaLnBrk="0" hangingPunct="0"/>
            <a:endParaRPr lang="zh-CN" altLang="en-US" sz="1200"/>
          </a:p>
          <a:p>
            <a:pPr indent="304800" eaLnBrk="0" hangingPunct="0"/>
            <a:r>
              <a:rPr sz="1200">
                <a:solidFill>
                  <a:srgbClr val="191919"/>
                </a:solidFill>
              </a:rPr>
              <a:t>NAs类药物</a:t>
            </a:r>
            <a:r>
              <a:rPr lang="zh-CN" sz="1200">
                <a:solidFill>
                  <a:srgbClr val="191919"/>
                </a:solidFill>
              </a:rPr>
              <a:t>治疗</a:t>
            </a:r>
            <a:r>
              <a:rPr sz="1200">
                <a:solidFill>
                  <a:srgbClr val="191919"/>
                </a:solidFill>
              </a:rPr>
              <a:t>：血常规检查、肝脏生物化学指标、 HBV-DNA定量和乙型肝炎血清病毒学标志物、LSM 等， 每3～6个月检测1次；腹部超声检查和甲胎蛋白检测等，无肝硬化者每6个月1次，肝硬化者每3个月1次，必要时做增强CT或增强MRI 以早期发现HCC。应用可能影响肾功能或骨代谢的药物者，每6～12个月检测1次血磷水平、肾功能指标，有条件者可监测肾小管早期损伤指标。</a:t>
            </a:r>
            <a:endParaRPr sz="1200">
              <a:solidFill>
                <a:srgbClr val="191919"/>
              </a:solidFill>
            </a:endParaRPr>
          </a:p>
          <a:p>
            <a:pPr indent="304800" eaLnBrk="0" hangingPunct="0"/>
            <a:endParaRPr sz="1200">
              <a:solidFill>
                <a:srgbClr val="191919"/>
              </a:solidFill>
            </a:endParaRPr>
          </a:p>
          <a:p>
            <a:pPr indent="304800" eaLnBrk="0" hangingPunct="0"/>
            <a:r>
              <a:rPr sz="1200">
                <a:solidFill>
                  <a:srgbClr val="191919"/>
                </a:solidFill>
              </a:rPr>
              <a:t>治疗结束后对停药患者进行密切随访：评估抗病毒治疗的长期疗效，监测疾病进展以及HCC的发生。因此，不论患者在抗病毒治疗过程中是否获得应答，在停药后前3个月内应每月检测1次肝脏生物化学指标、乙型肝炎血清病毒学标志物和HBV-DNA定量；之后每3个月检测1次，1年后每6个月检测1次。无肝硬化的患者需每6个月行1次腹部超声检查和甲胎蛋白检测等；肝硬化患者需每3个月检测1次，必要时做增强CT或增强MRI以早期发现HCC。</a:t>
            </a:r>
            <a:endParaRPr sz="1200">
              <a:solidFill>
                <a:srgbClr val="191919"/>
              </a:solidFill>
            </a:endParaRPr>
          </a:p>
        </p:txBody>
      </p:sp>
    </p:spTree>
    <p:custDataLst>
      <p:tags r:id="rId3"/>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8674"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8675"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8676"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8677"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8678" name="Rectangle 2"/>
          <p:cNvSpPr>
            <a:spLocks noChangeArrowheads="1"/>
          </p:cNvSpPr>
          <p:nvPr/>
        </p:nvSpPr>
        <p:spPr bwMode="auto">
          <a:xfrm>
            <a:off x="736600" y="955675"/>
            <a:ext cx="7916863" cy="923925"/>
          </a:xfrm>
          <a:prstGeom prst="rect">
            <a:avLst/>
          </a:prstGeom>
          <a:solidFill>
            <a:srgbClr val="FFFFFF"/>
          </a:solidFill>
          <a:ln w="9525">
            <a:noFill/>
            <a:miter lim="800000"/>
          </a:ln>
        </p:spPr>
        <p:txBody>
          <a:bodyPr anchor="ctr">
            <a:spAutoFit/>
          </a:bodyPr>
          <a:lstStyle/>
          <a:p>
            <a:pPr indent="304800"/>
            <a:r>
              <a:rPr lang="en-US" altLang="zh-CN" sz="1200" b="1">
                <a:solidFill>
                  <a:srgbClr val="191919"/>
                </a:solidFill>
                <a:cs typeface="Arial" panose="020B0604020202020204" pitchFamily="34" charset="0"/>
              </a:rPr>
              <a:t>10.</a:t>
            </a:r>
            <a:r>
              <a:rPr lang="en-US" altLang="zh-CN" sz="1200" b="1"/>
              <a:t> </a:t>
            </a:r>
            <a:r>
              <a:rPr lang="zh-CN" altLang="en-US" sz="1200" b="1"/>
              <a:t>慢性乙肝病人平均寿命是多少？</a:t>
            </a:r>
            <a:endParaRPr lang="zh-CN" altLang="en-US" sz="1200"/>
          </a:p>
          <a:p>
            <a:pPr indent="304800" eaLnBrk="0" hangingPunct="0"/>
            <a:r>
              <a:rPr lang="zh-CN" altLang="en-US" sz="1200">
                <a:solidFill>
                  <a:srgbClr val="333333"/>
                </a:solidFill>
              </a:rPr>
              <a:t>全程医学监测的患者，可以正常地参加工作生活学习，而不会影响到寿命。从某种意义上来说，由于患者对于自身健康状况的关注，其平均寿命甚至可能高于正常人群。</a:t>
            </a:r>
            <a:endParaRPr lang="zh-CN" altLang="en-US" sz="1200"/>
          </a:p>
          <a:p>
            <a:pPr indent="304800" eaLnBrk="0" hangingPunct="0"/>
            <a:endParaRPr lang="zh-CN" altLang="en-US"/>
          </a:p>
        </p:txBody>
      </p:sp>
      <p:pic>
        <p:nvPicPr>
          <p:cNvPr id="28679" name="Picture 1" descr="https://p5.ssl.qhimgs1.com/sdr/400__/t013e0f759683fcd695.jpg"/>
          <p:cNvPicPr>
            <a:picLocks noChangeAspect="1" noChangeArrowheads="1"/>
          </p:cNvPicPr>
          <p:nvPr/>
        </p:nvPicPr>
        <p:blipFill>
          <a:blip r:embed="rId3" r:link="rId4" cstate="print"/>
          <a:srcRect/>
          <a:stretch>
            <a:fillRect/>
          </a:stretch>
        </p:blipFill>
        <p:spPr bwMode="auto">
          <a:xfrm>
            <a:off x="5422900" y="2211388"/>
            <a:ext cx="3070225" cy="2435225"/>
          </a:xfrm>
          <a:prstGeom prst="rect">
            <a:avLst/>
          </a:prstGeom>
          <a:noFill/>
          <a:ln w="9525">
            <a:noFill/>
            <a:miter lim="800000"/>
            <a:headEnd/>
            <a:tailEnd/>
          </a:ln>
        </p:spPr>
      </p:pic>
      <p:sp>
        <p:nvSpPr>
          <p:cNvPr id="28680" name="Rectangle 3"/>
          <p:cNvSpPr>
            <a:spLocks noChangeArrowheads="1"/>
          </p:cNvSpPr>
          <p:nvPr/>
        </p:nvSpPr>
        <p:spPr bwMode="auto">
          <a:xfrm>
            <a:off x="0" y="3429000"/>
            <a:ext cx="9144000" cy="0"/>
          </a:xfrm>
          <a:prstGeom prst="rect">
            <a:avLst/>
          </a:prstGeom>
          <a:noFill/>
          <a:ln w="9525">
            <a:noFill/>
            <a:miter lim="800000"/>
          </a:ln>
        </p:spPr>
        <p:txBody>
          <a:bodyPr wrap="none" anchor="ctr">
            <a:spAutoFit/>
          </a:bodyPr>
          <a:lstStyle/>
          <a:p>
            <a:endParaRPr lang="zh-CN" altLang="zh-CN"/>
          </a:p>
        </p:txBody>
      </p:sp>
    </p:spTree>
    <p:custDataLst>
      <p:tags r:id="rId5"/>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9698"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9699"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9700"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9701"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9702" name="Rectangle 2"/>
          <p:cNvSpPr>
            <a:spLocks noChangeArrowheads="1"/>
          </p:cNvSpPr>
          <p:nvPr/>
        </p:nvSpPr>
        <p:spPr bwMode="auto">
          <a:xfrm>
            <a:off x="736600" y="889000"/>
            <a:ext cx="7359650" cy="1354138"/>
          </a:xfrm>
          <a:prstGeom prst="rect">
            <a:avLst/>
          </a:prstGeom>
          <a:noFill/>
          <a:ln w="9525">
            <a:noFill/>
            <a:miter lim="800000"/>
          </a:ln>
        </p:spPr>
        <p:txBody>
          <a:bodyPr anchor="ctr">
            <a:spAutoFit/>
          </a:bodyPr>
          <a:lstStyle/>
          <a:p>
            <a:pPr indent="279400"/>
            <a:r>
              <a:rPr lang="zh-CN" altLang="en-US" sz="1600" b="1">
                <a:latin typeface="宋体" panose="02010600030101010101" pitchFamily="2" charset="-122"/>
                <a:cs typeface="Tahoma" panose="020B0604030504040204" pitchFamily="34" charset="0"/>
              </a:rPr>
              <a:t>新洲区人民医院感染科  慢性乙型肝炎临床治愈服务</a:t>
            </a:r>
            <a:endParaRPr lang="zh-CN" altLang="en-US" sz="600"/>
          </a:p>
          <a:p>
            <a:pPr indent="279400" eaLnBrk="0" hangingPunct="0"/>
            <a:r>
              <a:rPr lang="zh-CN" altLang="en-US" sz="1100">
                <a:latin typeface="Tahoma" panose="020B0604030504040204" pitchFamily="34" charset="0"/>
                <a:ea typeface="微软雅黑" panose="020B0503020204020204" pitchFamily="34" charset="-122"/>
                <a:cs typeface="Tahoma" panose="020B0604030504040204" pitchFamily="34" charset="0"/>
              </a:rPr>
              <a:t>     慢性乙型肝炎（慢乙肝）临床治愈（亦称功能性治愈）即完成有限疗程治疗后，血清 ＨＢｓＡｇ 和 ＨＢＶ ＤＮＡ 持续检测不到、ＨＢｅＡｇ 阴转、伴或不伴 ＨＢｓＡｇ 血清学转换，肝脏炎症缓解和组织病理学改善，终末期肝病发生率显著降低，是目前国内外最新慢乙肝防治的理想治疗目标，是世界性的难题。 </a:t>
            </a:r>
            <a:endParaRPr lang="zh-CN" altLang="en-US" sz="600"/>
          </a:p>
          <a:p>
            <a:pPr indent="279400" eaLnBrk="0" hangingPunct="0"/>
            <a:r>
              <a:rPr lang="zh-CN" altLang="en-US" sz="1100">
                <a:latin typeface="Tahoma" panose="020B0604030504040204" pitchFamily="34" charset="0"/>
                <a:ea typeface="微软雅黑" panose="020B0503020204020204" pitchFamily="34" charset="-122"/>
              </a:rPr>
              <a:t>新洲区人民医院感染科很早就开展了联合治疗服务，以直接抗病毒药物（ＤＡＡ）［核苷（酸）类似物（ＮＡ）］和免疫调节剂［聚乙二醇化干扰素（ＰＥＧ － ＩＦＮ）</a:t>
            </a:r>
            <a:r>
              <a:rPr lang="en-US" altLang="zh-CN" sz="1100">
                <a:latin typeface="Tahoma" panose="020B0604030504040204" pitchFamily="34" charset="0"/>
                <a:ea typeface="微软雅黑" panose="020B0503020204020204" pitchFamily="34" charset="-122"/>
              </a:rPr>
              <a:t>α</a:t>
            </a:r>
            <a:r>
              <a:rPr lang="zh-CN" altLang="en-US" sz="1100">
                <a:latin typeface="Tahoma" panose="020B0604030504040204" pitchFamily="34" charset="0"/>
                <a:ea typeface="微软雅黑" panose="020B0503020204020204" pitchFamily="34" charset="-122"/>
              </a:rPr>
              <a:t>］序贯或联合治疗的优化方案针对部分优势人群进行治疗，显示出良好的疗效，积累了大量慢乙肝临床治愈经验。</a:t>
            </a:r>
            <a:endParaRPr lang="zh-CN" altLang="en-US"/>
          </a:p>
        </p:txBody>
      </p:sp>
      <p:pic>
        <p:nvPicPr>
          <p:cNvPr id="29703" name="Picture 1" descr="http://n.sinaimg.cn/sinacn17/160/w600h360/20180914/2ece-hhuhism0917005.jpg"/>
          <p:cNvPicPr>
            <a:picLocks noChangeAspect="1" noChangeArrowheads="1"/>
          </p:cNvPicPr>
          <p:nvPr/>
        </p:nvPicPr>
        <p:blipFill>
          <a:blip r:embed="rId3" r:link="rId4" cstate="print"/>
          <a:srcRect/>
          <a:stretch>
            <a:fillRect/>
          </a:stretch>
        </p:blipFill>
        <p:spPr bwMode="auto">
          <a:xfrm>
            <a:off x="3289300" y="2871788"/>
            <a:ext cx="5715000" cy="1992312"/>
          </a:xfrm>
          <a:prstGeom prst="rect">
            <a:avLst/>
          </a:prstGeom>
          <a:noFill/>
          <a:ln w="9525">
            <a:noFill/>
            <a:miter lim="800000"/>
            <a:headEnd/>
            <a:tailEnd/>
          </a:ln>
        </p:spPr>
      </p:pic>
    </p:spTree>
    <p:custDataLst>
      <p:tags r:id="rId5"/>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
          <p:cNvSpPr>
            <a:spLocks noChangeArrowheads="1"/>
          </p:cNvSpPr>
          <p:nvPr/>
        </p:nvSpPr>
        <p:spPr bwMode="auto">
          <a:xfrm>
            <a:off x="1439863" y="2001838"/>
            <a:ext cx="6135687" cy="769937"/>
          </a:xfrm>
          <a:prstGeom prst="rect">
            <a:avLst/>
          </a:prstGeom>
          <a:noFill/>
          <a:ln w="9525">
            <a:noFill/>
            <a:miter lim="800000"/>
          </a:ln>
        </p:spPr>
        <p:txBody>
          <a:bodyPr wrap="none">
            <a:spAutoFit/>
          </a:bodyPr>
          <a:lstStyle/>
          <a:p>
            <a:pPr indent="304800"/>
            <a:r>
              <a:rPr lang="zh-CN" altLang="en-US" sz="4400">
                <a:solidFill>
                  <a:srgbClr val="333333"/>
                </a:solidFill>
                <a:cs typeface="Arial" panose="020B0604020202020204" pitchFamily="34" charset="0"/>
              </a:rPr>
              <a:t>发热待查诊治专家共识</a:t>
            </a:r>
            <a:endParaRPr lang="zh-CN" altLang="en-US" sz="2800"/>
          </a:p>
        </p:txBody>
      </p:sp>
      <p:pic>
        <p:nvPicPr>
          <p:cNvPr id="31746" name="图片 3"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1747" name="矩形 4"/>
          <p:cNvSpPr>
            <a:spLocks noChangeArrowheads="1"/>
          </p:cNvSpPr>
          <p:nvPr/>
        </p:nvSpPr>
        <p:spPr bwMode="auto">
          <a:xfrm>
            <a:off x="854075" y="0"/>
            <a:ext cx="2492375" cy="369888"/>
          </a:xfrm>
          <a:prstGeom prst="rect">
            <a:avLst/>
          </a:prstGeom>
          <a:noFill/>
          <a:ln w="9525">
            <a:noFill/>
            <a:miter lim="800000"/>
          </a:ln>
        </p:spPr>
        <p:txBody>
          <a:bodyPr wrap="none">
            <a:spAutoFit/>
          </a:bodyPr>
          <a:lstStyle/>
          <a:p>
            <a:r>
              <a:rPr lang="zh-CN" altLang="en-US"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b="1">
              <a:solidFill>
                <a:srgbClr val="3D4795"/>
              </a:solidFill>
              <a:latin typeface="微软雅黑" panose="020B0503020204020204" pitchFamily="34" charset="-122"/>
              <a:ea typeface="微软雅黑" panose="020B0503020204020204" pitchFamily="34" charset="-122"/>
              <a:sym typeface="+mn-ea"/>
            </a:endParaRPr>
          </a:p>
        </p:txBody>
      </p:sp>
      <p:sp>
        <p:nvSpPr>
          <p:cNvPr id="31748" name="矩形 5"/>
          <p:cNvSpPr>
            <a:spLocks noChangeArrowheads="1"/>
          </p:cNvSpPr>
          <p:nvPr/>
        </p:nvSpPr>
        <p:spPr bwMode="auto">
          <a:xfrm>
            <a:off x="933450" y="369888"/>
            <a:ext cx="2238375" cy="368300"/>
          </a:xfrm>
          <a:prstGeom prst="rect">
            <a:avLst/>
          </a:prstGeom>
          <a:noFill/>
          <a:ln w="9525">
            <a:noFill/>
            <a:miter lim="800000"/>
          </a:ln>
        </p:spPr>
        <p:txBody>
          <a:bodyPr wrap="none">
            <a:spAutoFit/>
          </a:bodyPr>
          <a:lstStyle/>
          <a:p>
            <a:pPr algn="ctr"/>
            <a:r>
              <a:rPr lang="zh-CN" altLang="en-US" b="1">
                <a:solidFill>
                  <a:srgbClr val="3D4795"/>
                </a:solidFill>
                <a:latin typeface="微软雅黑" panose="020B0503020204020204" pitchFamily="34" charset="-122"/>
                <a:ea typeface="微软雅黑" panose="020B0503020204020204" pitchFamily="34" charset="-122"/>
                <a:sym typeface="+mn-ea"/>
              </a:rPr>
              <a:t>尚德</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精医</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求实</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创新</a:t>
            </a:r>
            <a:endParaRPr lang="zh-CN" altLang="en-US" b="1">
              <a:solidFill>
                <a:srgbClr val="3D4795"/>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2770" name="矩形 4"/>
          <p:cNvSpPr>
            <a:spLocks noChangeArrowheads="1"/>
          </p:cNvSpPr>
          <p:nvPr/>
        </p:nvSpPr>
        <p:spPr bwMode="auto">
          <a:xfrm>
            <a:off x="854075" y="0"/>
            <a:ext cx="2492375" cy="369888"/>
          </a:xfrm>
          <a:prstGeom prst="rect">
            <a:avLst/>
          </a:prstGeom>
          <a:noFill/>
          <a:ln w="9525">
            <a:noFill/>
            <a:miter lim="800000"/>
          </a:ln>
        </p:spPr>
        <p:txBody>
          <a:bodyPr wrap="none">
            <a:spAutoFit/>
          </a:bodyPr>
          <a:lstStyle/>
          <a:p>
            <a:r>
              <a:rPr lang="zh-CN" altLang="en-US"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b="1">
              <a:solidFill>
                <a:srgbClr val="3D4795"/>
              </a:solidFill>
              <a:latin typeface="微软雅黑" panose="020B0503020204020204" pitchFamily="34" charset="-122"/>
              <a:ea typeface="微软雅黑" panose="020B0503020204020204" pitchFamily="34" charset="-122"/>
              <a:sym typeface="+mn-ea"/>
            </a:endParaRPr>
          </a:p>
        </p:txBody>
      </p:sp>
      <p:sp>
        <p:nvSpPr>
          <p:cNvPr id="32771" name="矩形 5"/>
          <p:cNvSpPr>
            <a:spLocks noChangeArrowheads="1"/>
          </p:cNvSpPr>
          <p:nvPr/>
        </p:nvSpPr>
        <p:spPr bwMode="auto">
          <a:xfrm>
            <a:off x="933450" y="369888"/>
            <a:ext cx="2238375" cy="368300"/>
          </a:xfrm>
          <a:prstGeom prst="rect">
            <a:avLst/>
          </a:prstGeom>
          <a:noFill/>
          <a:ln w="9525">
            <a:noFill/>
            <a:miter lim="800000"/>
          </a:ln>
        </p:spPr>
        <p:txBody>
          <a:bodyPr wrap="none">
            <a:spAutoFit/>
          </a:bodyPr>
          <a:lstStyle/>
          <a:p>
            <a:pPr algn="ctr"/>
            <a:r>
              <a:rPr lang="zh-CN" altLang="en-US" b="1">
                <a:solidFill>
                  <a:srgbClr val="3D4795"/>
                </a:solidFill>
                <a:latin typeface="微软雅黑" panose="020B0503020204020204" pitchFamily="34" charset="-122"/>
                <a:ea typeface="微软雅黑" panose="020B0503020204020204" pitchFamily="34" charset="-122"/>
                <a:sym typeface="+mn-ea"/>
              </a:rPr>
              <a:t>尚德</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精医</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求实</a:t>
            </a:r>
            <a:r>
              <a:rPr lang="en-US" altLang="zh-CN" b="1">
                <a:solidFill>
                  <a:srgbClr val="3D4795"/>
                </a:solidFill>
                <a:latin typeface="微软雅黑" panose="020B0503020204020204" pitchFamily="34" charset="-122"/>
                <a:ea typeface="微软雅黑" panose="020B0503020204020204" pitchFamily="34" charset="-122"/>
                <a:sym typeface="+mn-ea"/>
              </a:rPr>
              <a:t> </a:t>
            </a:r>
            <a:r>
              <a:rPr lang="zh-CN" altLang="en-US" b="1">
                <a:solidFill>
                  <a:srgbClr val="3D4795"/>
                </a:solidFill>
                <a:latin typeface="微软雅黑" panose="020B0503020204020204" pitchFamily="34" charset="-122"/>
                <a:ea typeface="微软雅黑" panose="020B0503020204020204" pitchFamily="34" charset="-122"/>
                <a:sym typeface="+mn-ea"/>
              </a:rPr>
              <a:t>创新</a:t>
            </a:r>
            <a:endParaRPr lang="zh-CN" altLang="en-US" b="1">
              <a:solidFill>
                <a:srgbClr val="3D4795"/>
              </a:solidFill>
              <a:latin typeface="微软雅黑" panose="020B0503020204020204" pitchFamily="34" charset="-122"/>
              <a:ea typeface="微软雅黑" panose="020B0503020204020204" pitchFamily="34" charset="-122"/>
              <a:sym typeface="+mn-ea"/>
            </a:endParaRPr>
          </a:p>
        </p:txBody>
      </p:sp>
      <p:pic>
        <p:nvPicPr>
          <p:cNvPr id="32772" name="Picture 2"/>
          <p:cNvPicPr>
            <a:picLocks noChangeAspect="1" noChangeArrowheads="1"/>
          </p:cNvPicPr>
          <p:nvPr/>
        </p:nvPicPr>
        <p:blipFill>
          <a:blip r:embed="rId2" cstate="print"/>
          <a:srcRect/>
          <a:stretch>
            <a:fillRect/>
          </a:stretch>
        </p:blipFill>
        <p:spPr bwMode="auto">
          <a:xfrm>
            <a:off x="-206375" y="976313"/>
            <a:ext cx="9350375" cy="4167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33794"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33795"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3796"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33797"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33798" name="Rectangle 1"/>
          <p:cNvSpPr>
            <a:spLocks noChangeArrowheads="1"/>
          </p:cNvSpPr>
          <p:nvPr/>
        </p:nvSpPr>
        <p:spPr bwMode="auto">
          <a:xfrm>
            <a:off x="530225" y="1193800"/>
            <a:ext cx="8294688" cy="2800350"/>
          </a:xfrm>
          <a:prstGeom prst="rect">
            <a:avLst/>
          </a:prstGeom>
          <a:noFill/>
          <a:ln w="9525">
            <a:noFill/>
            <a:miter lim="800000"/>
          </a:ln>
        </p:spPr>
        <p:txBody>
          <a:bodyPr anchor="ctr">
            <a:spAutoFit/>
          </a:bodyPr>
          <a:lstStyle/>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1:</a:t>
            </a:r>
            <a:r>
              <a:rPr lang="zh-CN" altLang="en-US" sz="1600">
                <a:solidFill>
                  <a:srgbClr val="333333"/>
                </a:solidFill>
                <a:cs typeface="Arial" panose="020B0604020202020204" pitchFamily="34" charset="0"/>
              </a:rPr>
              <a:t>统一将</a:t>
            </a:r>
            <a:r>
              <a:rPr lang="en-US" altLang="zh-CN" sz="1600">
                <a:solidFill>
                  <a:srgbClr val="333333"/>
                </a:solidFill>
                <a:cs typeface="Arial" panose="020B0604020202020204" pitchFamily="34" charset="0"/>
              </a:rPr>
              <a:t>"fever of unknown origin"</a:t>
            </a:r>
            <a:r>
              <a:rPr lang="zh-CN" altLang="en-US" sz="1600">
                <a:solidFill>
                  <a:srgbClr val="333333"/>
                </a:solidFill>
                <a:cs typeface="Arial" panose="020B0604020202020204" pitchFamily="34" charset="0"/>
              </a:rPr>
              <a:t>命名为发热待查。</a:t>
            </a:r>
            <a:endParaRPr lang="zh-CN" altLang="en-US" sz="2400"/>
          </a:p>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2:</a:t>
            </a:r>
            <a:r>
              <a:rPr lang="zh-CN" altLang="en-US" sz="1600">
                <a:solidFill>
                  <a:srgbClr val="333333"/>
                </a:solidFill>
                <a:cs typeface="Arial" panose="020B0604020202020204" pitchFamily="34" charset="0"/>
              </a:rPr>
              <a:t>将发热待查分为经典型发热待查、住院患者的发热待查、粒细胞缺乏患者的发热待查和</a:t>
            </a:r>
            <a:r>
              <a:rPr lang="en-US" altLang="zh-CN" sz="1600">
                <a:solidFill>
                  <a:srgbClr val="333333"/>
                </a:solidFill>
                <a:cs typeface="Arial" panose="020B0604020202020204" pitchFamily="34" charset="0"/>
              </a:rPr>
              <a:t>HIV</a:t>
            </a:r>
            <a:r>
              <a:rPr lang="zh-CN" altLang="en-US" sz="1600">
                <a:solidFill>
                  <a:srgbClr val="333333"/>
                </a:solidFill>
                <a:cs typeface="Arial" panose="020B0604020202020204" pitchFamily="34" charset="0"/>
              </a:rPr>
              <a:t>感染者的发热待查</a:t>
            </a:r>
            <a:r>
              <a:rPr lang="en-US" altLang="zh-CN" sz="1600">
                <a:solidFill>
                  <a:srgbClr val="333333"/>
                </a:solidFill>
                <a:cs typeface="Arial" panose="020B0604020202020204" pitchFamily="34" charset="0"/>
              </a:rPr>
              <a:t>4</a:t>
            </a:r>
            <a:r>
              <a:rPr lang="zh-CN" altLang="en-US" sz="1600">
                <a:solidFill>
                  <a:srgbClr val="333333"/>
                </a:solidFill>
                <a:cs typeface="Arial" panose="020B0604020202020204" pitchFamily="34" charset="0"/>
              </a:rPr>
              <a:t>类。</a:t>
            </a:r>
            <a:endParaRPr lang="zh-CN" altLang="en-US" sz="2400"/>
          </a:p>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3:</a:t>
            </a:r>
            <a:r>
              <a:rPr lang="zh-CN" altLang="en-US" sz="1600">
                <a:solidFill>
                  <a:srgbClr val="333333"/>
                </a:solidFill>
                <a:cs typeface="Arial" panose="020B0604020202020204" pitchFamily="34" charset="0"/>
              </a:rPr>
              <a:t>经典型发热待查的诊断需结合病程、体温、既往疾病史，特别应注意的是，患者应为完善系统全面检查后仍不能确诊的患者。</a:t>
            </a:r>
            <a:endParaRPr lang="zh-CN" altLang="en-US" sz="2400"/>
          </a:p>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4:</a:t>
            </a:r>
            <a:r>
              <a:rPr lang="zh-CN" altLang="en-US" sz="1600">
                <a:solidFill>
                  <a:srgbClr val="333333"/>
                </a:solidFill>
                <a:cs typeface="Arial" panose="020B0604020202020204" pitchFamily="34" charset="0"/>
              </a:rPr>
              <a:t>系统全面的检查应包括</a:t>
            </a:r>
            <a:r>
              <a:rPr lang="en-US" altLang="zh-CN" sz="1600">
                <a:solidFill>
                  <a:srgbClr val="333333"/>
                </a:solidFill>
                <a:cs typeface="Arial" panose="020B0604020202020204" pitchFamily="34" charset="0"/>
              </a:rPr>
              <a:t>:</a:t>
            </a:r>
            <a:r>
              <a:rPr lang="zh-CN" altLang="en-US" sz="1600">
                <a:solidFill>
                  <a:srgbClr val="333333"/>
                </a:solidFill>
                <a:cs typeface="Arial" panose="020B0604020202020204" pitchFamily="34" charset="0"/>
              </a:rPr>
              <a:t>血常规、尿常规、粪便常规</a:t>
            </a:r>
            <a:r>
              <a:rPr lang="en-US" altLang="zh-CN" sz="1600">
                <a:solidFill>
                  <a:srgbClr val="333333"/>
                </a:solidFill>
                <a:cs typeface="Arial" panose="020B0604020202020204" pitchFamily="34" charset="0"/>
              </a:rPr>
              <a:t>+</a:t>
            </a:r>
            <a:r>
              <a:rPr lang="zh-CN" altLang="en-US" sz="1600">
                <a:solidFill>
                  <a:srgbClr val="333333"/>
                </a:solidFill>
                <a:cs typeface="Arial" panose="020B0604020202020204" pitchFamily="34" charset="0"/>
              </a:rPr>
              <a:t>隐血、肝功能、肾功能、电解质、</a:t>
            </a:r>
            <a:r>
              <a:rPr lang="zh-CN" altLang="en-US" sz="1600">
                <a:solidFill>
                  <a:srgbClr val="FF0000"/>
                </a:solidFill>
                <a:cs typeface="Arial" panose="020B0604020202020204" pitchFamily="34" charset="0"/>
              </a:rPr>
              <a:t>血培养</a:t>
            </a:r>
            <a:r>
              <a:rPr lang="en-US" altLang="zh-CN" sz="1600">
                <a:solidFill>
                  <a:srgbClr val="FF0000"/>
                </a:solidFill>
                <a:cs typeface="Arial" panose="020B0604020202020204" pitchFamily="34" charset="0"/>
              </a:rPr>
              <a:t>(3</a:t>
            </a:r>
            <a:r>
              <a:rPr lang="zh-CN" altLang="en-US" sz="1600">
                <a:solidFill>
                  <a:srgbClr val="FF0000"/>
                </a:solidFill>
                <a:cs typeface="Arial" panose="020B0604020202020204" pitchFamily="34" charset="0"/>
              </a:rPr>
              <a:t>次不同部位不同时间抽取</a:t>
            </a:r>
            <a:r>
              <a:rPr lang="en-US" altLang="zh-CN" sz="1600">
                <a:solidFill>
                  <a:srgbClr val="FF0000"/>
                </a:solidFill>
                <a:cs typeface="Arial" panose="020B0604020202020204" pitchFamily="34" charset="0"/>
              </a:rPr>
              <a:t>)</a:t>
            </a:r>
            <a:r>
              <a:rPr lang="zh-CN" altLang="en-US" sz="1600">
                <a:solidFill>
                  <a:srgbClr val="333333"/>
                </a:solidFill>
                <a:cs typeface="Arial" panose="020B0604020202020204" pitchFamily="34" charset="0"/>
              </a:rPr>
              <a:t>、胸片和腹部</a:t>
            </a:r>
            <a:r>
              <a:rPr lang="en-US" altLang="zh-CN" sz="1600">
                <a:solidFill>
                  <a:srgbClr val="333333"/>
                </a:solidFill>
                <a:cs typeface="Arial" panose="020B0604020202020204" pitchFamily="34" charset="0"/>
              </a:rPr>
              <a:t>B</a:t>
            </a:r>
            <a:r>
              <a:rPr lang="zh-CN" altLang="en-US" sz="1600">
                <a:solidFill>
                  <a:srgbClr val="333333"/>
                </a:solidFill>
                <a:cs typeface="Arial" panose="020B0604020202020204" pitchFamily="34" charset="0"/>
              </a:rPr>
              <a:t>超</a:t>
            </a:r>
            <a:r>
              <a:rPr lang="en-US" altLang="zh-CN" sz="1600">
                <a:solidFill>
                  <a:srgbClr val="333333"/>
                </a:solidFill>
                <a:cs typeface="Arial" panose="020B0604020202020204" pitchFamily="34" charset="0"/>
              </a:rPr>
              <a:t>(</a:t>
            </a:r>
            <a:r>
              <a:rPr lang="zh-CN" altLang="en-US" sz="1600">
                <a:solidFill>
                  <a:srgbClr val="333333"/>
                </a:solidFill>
                <a:cs typeface="Arial" panose="020B0604020202020204" pitchFamily="34" charset="0"/>
              </a:rPr>
              <a:t>肝、胆、胰、脾、肾</a:t>
            </a:r>
            <a:r>
              <a:rPr lang="en-US" altLang="zh-CN" sz="1600">
                <a:solidFill>
                  <a:srgbClr val="333333"/>
                </a:solidFill>
                <a:cs typeface="Arial" panose="020B0604020202020204" pitchFamily="34" charset="0"/>
              </a:rPr>
              <a:t>)</a:t>
            </a:r>
            <a:r>
              <a:rPr lang="zh-CN" altLang="en-US" sz="1600">
                <a:solidFill>
                  <a:srgbClr val="333333"/>
                </a:solidFill>
                <a:cs typeface="Arial" panose="020B0604020202020204" pitchFamily="34" charset="0"/>
              </a:rPr>
              <a:t>。</a:t>
            </a:r>
            <a:endParaRPr lang="zh-CN" altLang="en-US" sz="2400"/>
          </a:p>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5:</a:t>
            </a:r>
            <a:r>
              <a:rPr lang="zh-CN" altLang="en-US" sz="1600">
                <a:solidFill>
                  <a:srgbClr val="333333"/>
                </a:solidFill>
                <a:cs typeface="Arial" panose="020B0604020202020204" pitchFamily="34" charset="0"/>
              </a:rPr>
              <a:t>完善的病史采集需包括完整的热程记录、热型分析、伴随症状、外院检查结果及详细的病史。</a:t>
            </a:r>
            <a:endParaRPr lang="zh-CN" altLang="en-US" sz="2400"/>
          </a:p>
          <a:p>
            <a:pPr indent="304800" eaLnBrk="0" hangingPunct="0"/>
            <a:r>
              <a:rPr lang="zh-CN" altLang="en-US" sz="1600">
                <a:solidFill>
                  <a:srgbClr val="333333"/>
                </a:solidFill>
                <a:cs typeface="Arial" panose="020B0604020202020204" pitchFamily="34" charset="0"/>
              </a:rPr>
              <a:t>建议</a:t>
            </a:r>
            <a:r>
              <a:rPr lang="en-US" altLang="zh-CN" sz="1600">
                <a:solidFill>
                  <a:srgbClr val="333333"/>
                </a:solidFill>
                <a:cs typeface="Arial" panose="020B0604020202020204" pitchFamily="34" charset="0"/>
              </a:rPr>
              <a:t>6:</a:t>
            </a:r>
            <a:r>
              <a:rPr lang="zh-CN" altLang="en-US" sz="1600">
                <a:solidFill>
                  <a:srgbClr val="333333"/>
                </a:solidFill>
                <a:cs typeface="Arial" panose="020B0604020202020204" pitchFamily="34" charset="0"/>
              </a:rPr>
              <a:t>体温监测应保证每天至少</a:t>
            </a:r>
            <a:r>
              <a:rPr lang="en-US" altLang="zh-CN" sz="1600">
                <a:solidFill>
                  <a:srgbClr val="333333"/>
                </a:solidFill>
                <a:cs typeface="Arial" panose="020B0604020202020204" pitchFamily="34" charset="0"/>
              </a:rPr>
              <a:t>4</a:t>
            </a:r>
            <a:r>
              <a:rPr lang="zh-CN" altLang="en-US" sz="1600">
                <a:solidFill>
                  <a:srgbClr val="333333"/>
                </a:solidFill>
                <a:cs typeface="Arial" panose="020B0604020202020204" pitchFamily="34" charset="0"/>
              </a:rPr>
              <a:t>次，考虑中枢系统发热发热时，可同时测量多部位体温。</a:t>
            </a:r>
            <a:endParaRPr lang="zh-CN" altLang="en-US" sz="3600"/>
          </a:p>
        </p:txBody>
      </p:sp>
    </p:spTree>
    <p:custDataLst>
      <p:tags r:id="rId3"/>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34818"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34819"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4820"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34821"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9697" name="Rectangle 1"/>
          <p:cNvSpPr>
            <a:spLocks noChangeArrowheads="1"/>
          </p:cNvSpPr>
          <p:nvPr/>
        </p:nvSpPr>
        <p:spPr bwMode="auto">
          <a:xfrm>
            <a:off x="90488" y="928688"/>
            <a:ext cx="8864600" cy="3538537"/>
          </a:xfrm>
          <a:prstGeom prst="rect">
            <a:avLst/>
          </a:prstGeom>
          <a:noFill/>
          <a:ln w="9525">
            <a:noFill/>
            <a:miter lim="800000"/>
          </a:ln>
          <a:effectLst/>
        </p:spPr>
        <p:txBody>
          <a:bodyPr anchor="ctr">
            <a:spAutoFit/>
          </a:bodyPr>
          <a:lstStyle/>
          <a:p>
            <a:pPr indent="304800">
              <a:defRPr/>
            </a:pPr>
            <a:r>
              <a:rPr 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7:</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需每日观察评估一次患者的一般情况，检查皮肤、甲床、淋巴结、五官、心、肺、肝、胆囊、脾、外阴及肛门、脊柱与四肢及神经系统等。对新出现的尤其是一过性的症状和体征，一定要引起重视。</a:t>
            </a:r>
            <a:endParaRPr lang="zh-CN" altLang="en-US" sz="2400" kern="0" dirty="0">
              <a:latin typeface="Arial" panose="020B0604020202020204" pitchFamily="34" charset="0"/>
              <a:ea typeface="宋体" panose="02010600030101010101" pitchFamily="2" charset="-122"/>
              <a:cs typeface="宋体" panose="02010600030101010101" pitchFamily="2" charset="-122"/>
            </a:endParaRPr>
          </a:p>
          <a:p>
            <a:pPr indent="304800" eaLnBrk="0" hangingPunct="0">
              <a:defRPr/>
            </a:pP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8:</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建议第一阶段筛查项目需包括血常规、尿常规、粪便常规</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隐血、肝功能、肾功能、电解质、外周血涂片、甲状腺功能、乳酸脱氢酶、肌酸激酶、血糖、血培养</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3</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套</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需氧瓶</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厌氧瓶</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、中段尿培养</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菌落计数、降钙素原、弥散性血管内凝血全套、红细胞沉降率、</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C</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反应蛋白、铁蛋白、免疫固定电泳、免疫球蛋白、淋巴细胞亚群分类</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淋巴细胞、</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B</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淋巴细胞、自然杀伤细胞</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、自身抗体谱、肿瘤标志物、</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HIV</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、梅毒</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RPR</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和</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TPPA</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、标准心电图、腹部</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B</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超、全身浅表淋巴结超声、胸部</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CT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平扫。</a:t>
            </a:r>
            <a:endParaRPr lang="zh-CN" altLang="en-US" sz="2400" kern="0" dirty="0">
              <a:latin typeface="Arial" panose="020B0604020202020204" pitchFamily="34" charset="0"/>
              <a:ea typeface="宋体" panose="02010600030101010101" pitchFamily="2" charset="-122"/>
              <a:cs typeface="宋体" panose="02010600030101010101" pitchFamily="2" charset="-122"/>
            </a:endParaRPr>
          </a:p>
          <a:p>
            <a:pPr indent="304800" eaLnBrk="0" hangingPunct="0">
              <a:defRPr/>
            </a:pP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9:</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第二阶段检查措施需注意两个原则</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特异性高和从无创到有创。</a:t>
            </a:r>
            <a:endParaRPr lang="zh-CN" altLang="en-US" sz="2400" kern="0" dirty="0">
              <a:latin typeface="Arial" panose="020B0604020202020204" pitchFamily="34" charset="0"/>
              <a:ea typeface="宋体" panose="02010600030101010101" pitchFamily="2" charset="-122"/>
              <a:cs typeface="宋体" panose="02010600030101010101" pitchFamily="2" charset="-122"/>
            </a:endParaRPr>
          </a:p>
          <a:p>
            <a:pPr indent="304800" eaLnBrk="0" hangingPunct="0">
              <a:defRPr/>
            </a:pP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10:</a:t>
            </a:r>
            <a:r>
              <a:rPr lang="zh-CN" altLang="en-US" sz="1600" kern="0" dirty="0">
                <a:solidFill>
                  <a:schemeClr val="accent1">
                    <a:lumMod val="60000"/>
                    <a:lumOff val="40000"/>
                  </a:schemeClr>
                </a:solidFill>
                <a:latin typeface="Arial" panose="020B0604020202020204" pitchFamily="34" charset="0"/>
                <a:ea typeface="宋体" panose="02010600030101010101" pitchFamily="2" charset="-122"/>
                <a:cs typeface="Arial" panose="020B0604020202020204" pitchFamily="34" charset="0"/>
              </a:rPr>
              <a:t>在诊断困难的病例中，必要时可多次重复有创检查</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，以获取临床线索。</a:t>
            </a:r>
            <a:endParaRPr lang="zh-CN" altLang="en-US" sz="2400" kern="0" dirty="0">
              <a:latin typeface="Arial" panose="020B0604020202020204" pitchFamily="34" charset="0"/>
              <a:ea typeface="宋体" panose="02010600030101010101" pitchFamily="2" charset="-122"/>
              <a:cs typeface="宋体" panose="02010600030101010101" pitchFamily="2" charset="-122"/>
            </a:endParaRPr>
          </a:p>
          <a:p>
            <a:pPr indent="304800" eaLnBrk="0" hangingPunct="0">
              <a:defRPr/>
            </a:pP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11:</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不推荐</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PET-CT/PET-MRI</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作为所有发热待查的常规筛查手段。</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PET-CT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的意义在于指示可疑病灶部位，为下一步的检查指明方向，不能仅凭</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PET-CT</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的结果做出诊断。</a:t>
            </a:r>
            <a:endParaRPr lang="zh-CN" altLang="en-US" sz="2400" kern="0" dirty="0">
              <a:latin typeface="Arial" panose="020B0604020202020204" pitchFamily="34" charset="0"/>
              <a:ea typeface="宋体" panose="02010600030101010101" pitchFamily="2" charset="-122"/>
              <a:cs typeface="宋体" panose="02010600030101010101" pitchFamily="2" charset="-122"/>
            </a:endParaRPr>
          </a:p>
          <a:p>
            <a:pPr indent="304800" eaLnBrk="0" hangingPunct="0">
              <a:defRPr/>
            </a:pP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建议</a:t>
            </a:r>
            <a:r>
              <a:rPr lang="en-US" altLang="zh-CN" sz="1600" kern="0" dirty="0">
                <a:solidFill>
                  <a:srgbClr val="333333"/>
                </a:solidFill>
                <a:latin typeface="Arial" panose="020B0604020202020204" pitchFamily="34" charset="0"/>
                <a:ea typeface="宋体" panose="02010600030101010101" pitchFamily="2" charset="-122"/>
                <a:cs typeface="Arial" panose="020B0604020202020204" pitchFamily="34" charset="0"/>
              </a:rPr>
              <a:t>12:</a:t>
            </a:r>
            <a:r>
              <a:rPr lang="zh-CN" altLang="en-US" sz="1600" kern="0" dirty="0">
                <a:solidFill>
                  <a:srgbClr val="FF0000"/>
                </a:solidFill>
                <a:latin typeface="Arial" panose="020B0604020202020204" pitchFamily="34" charset="0"/>
                <a:ea typeface="宋体" panose="02010600030101010101" pitchFamily="2" charset="-122"/>
                <a:cs typeface="Arial" panose="020B0604020202020204" pitchFamily="34" charset="0"/>
              </a:rPr>
              <a:t>对于体温≤</a:t>
            </a:r>
            <a:r>
              <a:rPr lang="en-US" altLang="zh-CN" sz="1600" kern="0" dirty="0">
                <a:solidFill>
                  <a:srgbClr val="FF0000"/>
                </a:solidFill>
                <a:latin typeface="Arial" panose="020B0604020202020204" pitchFamily="34" charset="0"/>
                <a:ea typeface="宋体" panose="02010600030101010101" pitchFamily="2" charset="-122"/>
                <a:cs typeface="Arial" panose="020B0604020202020204" pitchFamily="34" charset="0"/>
              </a:rPr>
              <a:t>39 </a:t>
            </a:r>
            <a:r>
              <a:rPr lang="en-US" altLang="zh-CN" sz="1600" kern="0" dirty="0">
                <a:solidFill>
                  <a:srgbClr val="FF0000"/>
                </a:solidFill>
                <a:latin typeface="Arial" panose="020B0604020202020204" pitchFamily="34" charset="0"/>
                <a:ea typeface="宋体" panose="02010600030101010101" pitchFamily="2" charset="-122"/>
                <a:cs typeface="宋体" panose="02010600030101010101" pitchFamily="2" charset="-122"/>
              </a:rPr>
              <a:t>℃</a:t>
            </a:r>
            <a:r>
              <a:rPr lang="zh-CN" altLang="en-US" sz="1600" kern="0" dirty="0">
                <a:solidFill>
                  <a:srgbClr val="FF0000"/>
                </a:solidFill>
                <a:latin typeface="Arial" panose="020B0604020202020204" pitchFamily="34" charset="0"/>
                <a:ea typeface="宋体" panose="02010600030101010101" pitchFamily="2" charset="-122"/>
                <a:cs typeface="Arial" panose="020B0604020202020204" pitchFamily="34" charset="0"/>
              </a:rPr>
              <a:t>的发热，建议维持水、电解质的平衡而无需处理发热</a:t>
            </a:r>
            <a:r>
              <a:rPr lang="zh-CN" altLang="en-US" sz="1600" kern="0" dirty="0">
                <a:solidFill>
                  <a:srgbClr val="333333"/>
                </a:solidFill>
                <a:latin typeface="Arial" panose="020B0604020202020204" pitchFamily="34" charset="0"/>
                <a:ea typeface="宋体" panose="02010600030101010101" pitchFamily="2" charset="-122"/>
                <a:cs typeface="Arial" panose="020B0604020202020204" pitchFamily="34" charset="0"/>
              </a:rPr>
              <a:t>。</a:t>
            </a:r>
            <a:endParaRPr lang="zh-CN" altLang="en-US" sz="3600" kern="0" dirty="0">
              <a:latin typeface="Arial" panose="020B0604020202020204" pitchFamily="34" charset="0"/>
              <a:ea typeface="宋体" panose="02010600030101010101" pitchFamily="2" charset="-122"/>
              <a:cs typeface="宋体" panose="02010600030101010101" pitchFamily="2" charset="-122"/>
            </a:endParaRPr>
          </a:p>
        </p:txBody>
      </p:sp>
    </p:spTree>
    <p:custDataLst>
      <p:tags r:id="rId3"/>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35842"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35843"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5844"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35845"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35846" name="Rectangle 1"/>
          <p:cNvSpPr>
            <a:spLocks noChangeArrowheads="1"/>
          </p:cNvSpPr>
          <p:nvPr/>
        </p:nvSpPr>
        <p:spPr bwMode="auto">
          <a:xfrm>
            <a:off x="736600" y="1004888"/>
            <a:ext cx="7956550" cy="3478212"/>
          </a:xfrm>
          <a:prstGeom prst="rect">
            <a:avLst/>
          </a:prstGeom>
          <a:noFill/>
          <a:ln w="9525">
            <a:noFill/>
            <a:miter lim="800000"/>
          </a:ln>
        </p:spPr>
        <p:txBody>
          <a:bodyPr anchor="ctr">
            <a:spAutoFit/>
          </a:bodyPr>
          <a:lstStyle/>
          <a:p>
            <a:pPr indent="304800"/>
            <a:r>
              <a:rPr lang="zh-CN" altLang="en-US" sz="2000">
                <a:solidFill>
                  <a:srgbClr val="333333"/>
                </a:solidFill>
                <a:cs typeface="Arial" panose="020B0604020202020204" pitchFamily="34" charset="0"/>
              </a:rPr>
              <a:t>建议</a:t>
            </a:r>
            <a:r>
              <a:rPr lang="en-US" altLang="zh-CN" sz="2000">
                <a:solidFill>
                  <a:srgbClr val="333333"/>
                </a:solidFill>
                <a:cs typeface="Arial" panose="020B0604020202020204" pitchFamily="34" charset="0"/>
              </a:rPr>
              <a:t>13:</a:t>
            </a:r>
            <a:r>
              <a:rPr lang="zh-CN" altLang="en-US" sz="2000">
                <a:solidFill>
                  <a:srgbClr val="333333"/>
                </a:solidFill>
                <a:cs typeface="Arial" panose="020B0604020202020204" pitchFamily="34" charset="0"/>
              </a:rPr>
              <a:t>对于体温在</a:t>
            </a:r>
            <a:r>
              <a:rPr lang="en-US" altLang="zh-CN" sz="2000">
                <a:solidFill>
                  <a:srgbClr val="333333"/>
                </a:solidFill>
                <a:cs typeface="Arial" panose="020B0604020202020204" pitchFamily="34" charset="0"/>
              </a:rPr>
              <a:t>39~40 </a:t>
            </a:r>
            <a:r>
              <a:rPr lang="en-US" altLang="zh-CN" sz="2000">
                <a:solidFill>
                  <a:srgbClr val="333333"/>
                </a:solidFill>
              </a:rPr>
              <a:t>℃</a:t>
            </a:r>
            <a:r>
              <a:rPr lang="zh-CN" altLang="en-US" sz="2000">
                <a:solidFill>
                  <a:srgbClr val="333333"/>
                </a:solidFill>
                <a:cs typeface="Arial" panose="020B0604020202020204" pitchFamily="34" charset="0"/>
              </a:rPr>
              <a:t>的发热，应积极使用物理降温及退热药物使核心体温降至</a:t>
            </a:r>
            <a:r>
              <a:rPr lang="en-US" altLang="zh-CN" sz="2000">
                <a:solidFill>
                  <a:srgbClr val="333333"/>
                </a:solidFill>
                <a:cs typeface="Arial" panose="020B0604020202020204" pitchFamily="34" charset="0"/>
              </a:rPr>
              <a:t>39 </a:t>
            </a:r>
            <a:r>
              <a:rPr lang="en-US" altLang="zh-CN" sz="2000">
                <a:solidFill>
                  <a:srgbClr val="333333"/>
                </a:solidFill>
              </a:rPr>
              <a:t>℃</a:t>
            </a:r>
            <a:r>
              <a:rPr lang="zh-CN" altLang="en-US" sz="2000">
                <a:solidFill>
                  <a:srgbClr val="333333"/>
                </a:solidFill>
                <a:cs typeface="Arial" panose="020B0604020202020204" pitchFamily="34" charset="0"/>
              </a:rPr>
              <a:t>以下</a:t>
            </a:r>
            <a:r>
              <a:rPr lang="en-US" altLang="zh-CN" sz="2000">
                <a:solidFill>
                  <a:srgbClr val="333333"/>
                </a:solidFill>
                <a:cs typeface="Arial" panose="020B0604020202020204" pitchFamily="34" charset="0"/>
              </a:rPr>
              <a:t>;</a:t>
            </a:r>
            <a:r>
              <a:rPr lang="zh-CN" altLang="en-US" sz="2000">
                <a:solidFill>
                  <a:srgbClr val="333333"/>
                </a:solidFill>
                <a:cs typeface="Arial" panose="020B0604020202020204" pitchFamily="34" charset="0"/>
              </a:rPr>
              <a:t>同时维持水电解质的平衡。</a:t>
            </a:r>
            <a:r>
              <a:rPr lang="zh-CN" altLang="en-US" sz="2000">
                <a:solidFill>
                  <a:srgbClr val="FF0000"/>
                </a:solidFill>
                <a:cs typeface="Arial" panose="020B0604020202020204" pitchFamily="34" charset="0"/>
              </a:rPr>
              <a:t>不推荐在体温调控机制正常时单独使用物理降温。</a:t>
            </a:r>
            <a:endParaRPr lang="zh-CN" altLang="en-US" sz="3200">
              <a:solidFill>
                <a:srgbClr val="FF0000"/>
              </a:solidFill>
            </a:endParaRPr>
          </a:p>
          <a:p>
            <a:pPr indent="304800" eaLnBrk="0" hangingPunct="0"/>
            <a:r>
              <a:rPr lang="zh-CN" altLang="en-US" sz="2000">
                <a:solidFill>
                  <a:srgbClr val="333333"/>
                </a:solidFill>
                <a:cs typeface="Arial" panose="020B0604020202020204" pitchFamily="34" charset="0"/>
              </a:rPr>
              <a:t>建议</a:t>
            </a:r>
            <a:r>
              <a:rPr lang="en-US" altLang="zh-CN" sz="2000">
                <a:solidFill>
                  <a:srgbClr val="333333"/>
                </a:solidFill>
                <a:cs typeface="Arial" panose="020B0604020202020204" pitchFamily="34" charset="0"/>
              </a:rPr>
              <a:t>14:</a:t>
            </a:r>
            <a:r>
              <a:rPr lang="zh-CN" altLang="en-US" sz="2000">
                <a:solidFill>
                  <a:srgbClr val="333333"/>
                </a:solidFill>
                <a:cs typeface="Arial" panose="020B0604020202020204" pitchFamily="34" charset="0"/>
              </a:rPr>
              <a:t>对于体温</a:t>
            </a:r>
            <a:r>
              <a:rPr lang="en-US" altLang="zh-CN" sz="2000">
                <a:solidFill>
                  <a:srgbClr val="333333"/>
                </a:solidFill>
                <a:cs typeface="Arial" panose="020B0604020202020204" pitchFamily="34" charset="0"/>
              </a:rPr>
              <a:t>&gt;40 </a:t>
            </a:r>
            <a:r>
              <a:rPr lang="en-US" altLang="zh-CN" sz="2000">
                <a:solidFill>
                  <a:srgbClr val="333333"/>
                </a:solidFill>
              </a:rPr>
              <a:t>℃</a:t>
            </a:r>
            <a:r>
              <a:rPr lang="zh-CN" altLang="en-US" sz="2000">
                <a:solidFill>
                  <a:srgbClr val="333333"/>
                </a:solidFill>
                <a:cs typeface="Arial" panose="020B0604020202020204" pitchFamily="34" charset="0"/>
              </a:rPr>
              <a:t>的发热，或可能有脑组织损伤或感染性休克风险的患者，可在退热药物的基础上，用冷水或冰水擦拭皮肤或擦拭皮肤后使用风扇、冰毯和冰袋增加水份的蒸发。</a:t>
            </a:r>
            <a:endParaRPr lang="zh-CN" altLang="en-US" sz="3200"/>
          </a:p>
          <a:p>
            <a:pPr indent="304800" eaLnBrk="0" hangingPunct="0"/>
            <a:r>
              <a:rPr lang="zh-CN" altLang="en-US" sz="2000">
                <a:solidFill>
                  <a:srgbClr val="333333"/>
                </a:solidFill>
                <a:cs typeface="Arial" panose="020B0604020202020204" pitchFamily="34" charset="0"/>
              </a:rPr>
              <a:t>建议</a:t>
            </a:r>
            <a:r>
              <a:rPr lang="en-US" altLang="zh-CN" sz="2000">
                <a:solidFill>
                  <a:srgbClr val="333333"/>
                </a:solidFill>
                <a:cs typeface="Arial" panose="020B0604020202020204" pitchFamily="34" charset="0"/>
              </a:rPr>
              <a:t>15:</a:t>
            </a:r>
            <a:r>
              <a:rPr lang="zh-CN" altLang="en-US" sz="2000">
                <a:solidFill>
                  <a:srgbClr val="333333"/>
                </a:solidFill>
                <a:cs typeface="Arial" panose="020B0604020202020204" pitchFamily="34" charset="0"/>
              </a:rPr>
              <a:t>诊断性治疗应局限于疟疾、结核感染等可凭借疗效做出临床诊断的特定疾病，不应作为常规治疗手段。</a:t>
            </a:r>
            <a:endParaRPr lang="zh-CN" altLang="en-US" sz="3200"/>
          </a:p>
          <a:p>
            <a:pPr indent="304800" eaLnBrk="0" hangingPunct="0"/>
            <a:r>
              <a:rPr lang="zh-CN" altLang="en-US" sz="2000">
                <a:solidFill>
                  <a:srgbClr val="333333"/>
                </a:solidFill>
                <a:cs typeface="Arial" panose="020B0604020202020204" pitchFamily="34" charset="0"/>
              </a:rPr>
              <a:t>建议</a:t>
            </a:r>
            <a:r>
              <a:rPr lang="en-US" altLang="zh-CN" sz="2000">
                <a:solidFill>
                  <a:srgbClr val="333333"/>
                </a:solidFill>
                <a:cs typeface="Arial" panose="020B0604020202020204" pitchFamily="34" charset="0"/>
              </a:rPr>
              <a:t>16:</a:t>
            </a:r>
            <a:r>
              <a:rPr lang="zh-CN" altLang="en-US" sz="2000">
                <a:solidFill>
                  <a:srgbClr val="333333"/>
                </a:solidFill>
                <a:cs typeface="Arial" panose="020B0604020202020204" pitchFamily="34" charset="0"/>
              </a:rPr>
              <a:t>抗感染药物的应用不应作为常规诊断性治疗的手段。</a:t>
            </a:r>
            <a:endParaRPr lang="zh-CN" altLang="en-US" sz="3200"/>
          </a:p>
          <a:p>
            <a:pPr indent="304800" eaLnBrk="0" hangingPunct="0"/>
            <a:r>
              <a:rPr lang="zh-CN" altLang="en-US" sz="2000">
                <a:solidFill>
                  <a:srgbClr val="333333"/>
                </a:solidFill>
                <a:cs typeface="Arial" panose="020B0604020202020204" pitchFamily="34" charset="0"/>
              </a:rPr>
              <a:t>建议</a:t>
            </a:r>
            <a:r>
              <a:rPr lang="en-US" altLang="zh-CN" sz="2000">
                <a:solidFill>
                  <a:srgbClr val="333333"/>
                </a:solidFill>
                <a:cs typeface="Arial" panose="020B0604020202020204" pitchFamily="34" charset="0"/>
              </a:rPr>
              <a:t>17:</a:t>
            </a:r>
            <a:r>
              <a:rPr lang="zh-CN" altLang="en-US" sz="2000">
                <a:solidFill>
                  <a:srgbClr val="333333"/>
                </a:solidFill>
                <a:cs typeface="Arial" panose="020B0604020202020204" pitchFamily="34" charset="0"/>
              </a:rPr>
              <a:t>原则上不建议在病因未明的发热患者中使用激素，尤其不应作为退热药物使用。</a:t>
            </a:r>
            <a:endParaRPr lang="zh-CN" altLang="en-US" sz="4400"/>
          </a:p>
        </p:txBody>
      </p:sp>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17410"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17411"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17412"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17413"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8" name="TextBox 7"/>
          <p:cNvSpPr txBox="1"/>
          <p:nvPr/>
        </p:nvSpPr>
        <p:spPr>
          <a:xfrm>
            <a:off x="191354" y="1112778"/>
            <a:ext cx="8700868" cy="2861310"/>
          </a:xfrm>
          <a:prstGeom prst="rect">
            <a:avLst/>
          </a:prstGeom>
          <a:noFill/>
        </p:spPr>
        <p:txBody>
          <a:bodyPr wrap="square" rtlCol="0">
            <a:spAutoFit/>
          </a:bodyPr>
          <a:lstStyle/>
          <a:p>
            <a:r>
              <a:rPr lang="zh-CN" altLang="en-US" dirty="0" smtClean="0">
                <a:solidFill>
                  <a:srgbClr val="FF0000"/>
                </a:solidFill>
              </a:rPr>
              <a:t>感染科常见病：</a:t>
            </a:r>
            <a:endParaRPr lang="en-US" altLang="zh-CN" dirty="0" smtClean="0">
              <a:solidFill>
                <a:srgbClr val="FF0000"/>
              </a:solidFill>
            </a:endParaRPr>
          </a:p>
          <a:p>
            <a:r>
              <a:rPr lang="zh-CN" altLang="en-US" dirty="0" smtClean="0"/>
              <a:t>呼吸系统（肺结核，肺炎，流感，</a:t>
            </a:r>
            <a:r>
              <a:rPr lang="zh-CN" altLang="en-US" dirty="0" smtClean="0"/>
              <a:t>新冠）</a:t>
            </a:r>
            <a:endParaRPr lang="en-US" altLang="zh-CN" dirty="0" smtClean="0"/>
          </a:p>
          <a:p>
            <a:r>
              <a:rPr lang="zh-CN" altLang="en-US" dirty="0" smtClean="0"/>
              <a:t>消化系统（病毒性肝炎，自免肝，脂肪肝，肝硬化，肝癌，细菌性</a:t>
            </a:r>
            <a:r>
              <a:rPr lang="en-US" altLang="zh-CN" dirty="0" smtClean="0"/>
              <a:t>/</a:t>
            </a:r>
            <a:r>
              <a:rPr lang="zh-CN" altLang="en-US" dirty="0" smtClean="0"/>
              <a:t>病毒性肠炎）</a:t>
            </a:r>
            <a:endParaRPr lang="en-US" altLang="zh-CN" dirty="0" smtClean="0"/>
          </a:p>
          <a:p>
            <a:r>
              <a:rPr lang="zh-CN" altLang="en-US" dirty="0" smtClean="0">
                <a:solidFill>
                  <a:srgbClr val="FF0000"/>
                </a:solidFill>
              </a:rPr>
              <a:t>感染科常见症状体征：</a:t>
            </a:r>
            <a:endParaRPr lang="en-US" altLang="zh-CN" dirty="0" smtClean="0">
              <a:solidFill>
                <a:srgbClr val="FF0000"/>
              </a:solidFill>
            </a:endParaRPr>
          </a:p>
          <a:p>
            <a:r>
              <a:rPr lang="zh-CN" altLang="en-US" dirty="0" smtClean="0"/>
              <a:t>呼吸系统（咳嗽，咯血，胸闷，胸痛，胸水）</a:t>
            </a:r>
            <a:endParaRPr lang="en-US" altLang="zh-CN" dirty="0" smtClean="0"/>
          </a:p>
          <a:p>
            <a:r>
              <a:rPr lang="zh-CN" altLang="en-US" dirty="0" smtClean="0"/>
              <a:t>消化系统（腹痛，腹胀，腹泻，恶心，呕吐，腹水）</a:t>
            </a:r>
            <a:endParaRPr lang="en-US" altLang="zh-CN" dirty="0" smtClean="0"/>
          </a:p>
          <a:p>
            <a:r>
              <a:rPr lang="zh-CN" altLang="en-US" dirty="0" smtClean="0"/>
              <a:t>其它系统（发热，盗汗，尿黄，头昏，头痛，皮疹，瘙痒）</a:t>
            </a:r>
            <a:endParaRPr lang="en-US" altLang="zh-CN" dirty="0" smtClean="0"/>
          </a:p>
          <a:p>
            <a:r>
              <a:rPr lang="zh-CN" altLang="en-US" dirty="0" smtClean="0">
                <a:solidFill>
                  <a:srgbClr val="FF0000"/>
                </a:solidFill>
              </a:rPr>
              <a:t>感染科常见操作</a:t>
            </a:r>
            <a:r>
              <a:rPr lang="zh-CN" altLang="en-US" dirty="0" smtClean="0"/>
              <a:t>：胸穿（胸水，气胸），腹穿，支气管镜</a:t>
            </a:r>
            <a:endParaRPr lang="en-US" altLang="zh-CN" dirty="0" smtClean="0"/>
          </a:p>
          <a:p>
            <a:r>
              <a:rPr lang="zh-CN" altLang="en-US" dirty="0" smtClean="0">
                <a:solidFill>
                  <a:srgbClr val="FF0000"/>
                </a:solidFill>
              </a:rPr>
              <a:t>感染科少见操作</a:t>
            </a:r>
            <a:r>
              <a:rPr lang="zh-CN" altLang="en-US" dirty="0" smtClean="0"/>
              <a:t>：肝穿，肺穿，骨穿，腰穿，肝血管介入，肺血管介入，血浆置换，腹水回输</a:t>
            </a:r>
            <a:endParaRPr lang="zh-CN" altLang="en-US" dirty="0"/>
          </a:p>
        </p:txBody>
      </p:sp>
    </p:spTree>
    <p:custDataLst>
      <p:tags r:id="rId3"/>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36866"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36867"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6868"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36869"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36870" name="Rectangle 1"/>
          <p:cNvSpPr>
            <a:spLocks noChangeArrowheads="1"/>
          </p:cNvSpPr>
          <p:nvPr/>
        </p:nvSpPr>
        <p:spPr bwMode="auto">
          <a:xfrm>
            <a:off x="2649538" y="1982788"/>
            <a:ext cx="3576637" cy="768350"/>
          </a:xfrm>
          <a:prstGeom prst="rect">
            <a:avLst/>
          </a:prstGeom>
          <a:noFill/>
          <a:ln w="9525">
            <a:noFill/>
            <a:miter lim="800000"/>
          </a:ln>
        </p:spPr>
        <p:txBody>
          <a:bodyPr anchor="ctr">
            <a:spAutoFit/>
          </a:bodyPr>
          <a:lstStyle/>
          <a:p>
            <a:pPr indent="304800"/>
            <a:r>
              <a:rPr lang="zh-CN" altLang="en-US" sz="4400"/>
              <a:t>结核和杂病</a:t>
            </a:r>
            <a:endParaRPr lang="zh-CN" altLang="en-US" sz="4400"/>
          </a:p>
        </p:txBody>
      </p:sp>
    </p:spTree>
    <p:custDataLst>
      <p:tags r:id="rId3"/>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37890"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37891"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37892"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37893"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35841" name="Rectangle 1"/>
          <p:cNvSpPr>
            <a:spLocks noChangeArrowheads="1"/>
          </p:cNvSpPr>
          <p:nvPr/>
        </p:nvSpPr>
        <p:spPr bwMode="auto">
          <a:xfrm>
            <a:off x="468313" y="1074738"/>
            <a:ext cx="8275637" cy="3662362"/>
          </a:xfrm>
          <a:prstGeom prst="rect">
            <a:avLst/>
          </a:prstGeom>
          <a:noFill/>
          <a:ln w="9525">
            <a:noFill/>
            <a:miter lim="800000"/>
          </a:ln>
          <a:effectLst/>
        </p:spPr>
        <p:txBody>
          <a:bodyPr anchor="ctr">
            <a:spAutoFit/>
          </a:bodyPr>
          <a:lstStyle/>
          <a:p>
            <a:pPr>
              <a:defRPr/>
            </a:pPr>
            <a:r>
              <a:rPr lang="zh-CN" alt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r>
              <a:rPr 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新英格兰医学杂志</a:t>
            </a:r>
            <a:r>
              <a:rPr lang="zh-CN" alt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r>
              <a:rPr 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最新发表的</a:t>
            </a:r>
            <a:r>
              <a:rPr lang="zh-CN" alt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r>
              <a:rPr 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潜伏性结核感染</a:t>
            </a:r>
            <a:r>
              <a:rPr lang="zh-CN" alt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a:t>
            </a:r>
            <a:r>
              <a:rPr lang="zh-CN" kern="0"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介绍了应接受结核分枝杆菌检测的人群、结核分枝杆菌的检测方法及潜伏性结核感染者的治疗方案等方面临床内容</a:t>
            </a:r>
            <a:r>
              <a:rPr lang="zh-CN" kern="0" dirty="0">
                <a:solidFill>
                  <a:srgbClr val="8790A4"/>
                </a:solidFill>
                <a:latin typeface="微软雅黑" panose="020B0503020204020204" pitchFamily="34" charset="-122"/>
                <a:ea typeface="微软雅黑" panose="020B0503020204020204" pitchFamily="34" charset="-122"/>
                <a:cs typeface="宋体" panose="02010600030101010101" pitchFamily="2" charset="-122"/>
              </a:rPr>
              <a:t>。</a:t>
            </a:r>
            <a:endParaRPr lang="zh-CN" kern="0" dirty="0">
              <a:latin typeface="Arial" panose="020B0604020202020204" pitchFamily="34" charset="0"/>
              <a:ea typeface="宋体" panose="02010600030101010101" pitchFamily="2" charset="-122"/>
              <a:cs typeface="宋体" panose="02010600030101010101" pitchFamily="2" charset="-122"/>
            </a:endParaRPr>
          </a:p>
          <a:p>
            <a:pPr eaLnBrk="0" hangingPunct="0">
              <a:defRPr/>
            </a:pPr>
            <a:r>
              <a:rPr 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结核病是全球排在首位的死亡原因，由结核分枝杆菌引起。全世界有</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1/4</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的人口虽感染结核分枝杆菌，但并未发病，即存在潜伏性结核感染，而这一人群有</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5%~15%</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的几率会进展为结核病。每年</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3</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月</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24</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日是世界防治结核病日，</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2022</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年的主题是</a:t>
            </a:r>
            <a:r>
              <a:rPr lang="zh-CN" altLang="en-US" kern="0" dirty="0">
                <a:solidFill>
                  <a:srgbClr val="202020"/>
                </a:solidFill>
                <a:latin typeface="Arial" panose="020B0604020202020204"/>
                <a:ea typeface="微软雅黑" panose="020B0503020204020204" pitchFamily="34" charset="-122"/>
                <a:cs typeface="宋体" panose="02010600030101010101" pitchFamily="2" charset="-122"/>
              </a:rPr>
              <a:t>“</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为终止结核病投资，拯救生命。</a:t>
            </a:r>
            <a:r>
              <a:rPr lang="zh-CN" altLang="en-US" kern="0" dirty="0">
                <a:solidFill>
                  <a:srgbClr val="202020"/>
                </a:solidFill>
                <a:latin typeface="Arial" panose="020B0604020202020204"/>
                <a:ea typeface="微软雅黑" panose="020B0503020204020204" pitchFamily="34" charset="-122"/>
                <a:cs typeface="宋体" panose="02010600030101010101" pitchFamily="2" charset="-122"/>
              </a:rPr>
              <a:t>”</a:t>
            </a:r>
            <a:endParaRPr lang="zh-CN" altLang="en-US" kern="0" dirty="0">
              <a:latin typeface="Arial" panose="020B0604020202020204" pitchFamily="34" charset="0"/>
              <a:ea typeface="宋体" panose="02010600030101010101" pitchFamily="2" charset="-122"/>
              <a:cs typeface="宋体" panose="02010600030101010101" pitchFamily="2" charset="-122"/>
            </a:endParaRPr>
          </a:p>
          <a:p>
            <a:pPr eaLnBrk="0" hangingPunct="0">
              <a:defRPr/>
            </a:pP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过去</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30</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年间，中国的结核病发病率和死亡率显著下降，患病率在</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2010</a:t>
            </a:r>
            <a:r>
              <a:rPr lang="en-US" altLang="zh-CN" kern="0" dirty="0">
                <a:solidFill>
                  <a:srgbClr val="202020"/>
                </a:solidFill>
                <a:latin typeface="Arial" panose="020B0604020202020204"/>
                <a:ea typeface="微软雅黑" panose="020B0503020204020204" pitchFamily="34" charset="-122"/>
                <a:cs typeface="宋体" panose="02010600030101010101" pitchFamily="2" charset="-122"/>
              </a:rPr>
              <a:t>—</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2019</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年间下降了</a:t>
            </a:r>
            <a:r>
              <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24%</a:t>
            </a:r>
            <a:r>
              <a:rPr lang="zh-CN" altLang="en-US"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rPr>
              <a:t>，但中国的结核病患者人数仍高居世界第二，仅次于印度。因此，改进潜伏性结核感染者的诊断和治疗对于结核病防治工作至关重要。</a:t>
            </a:r>
            <a:endParaRPr lang="en-US" altLang="zh-CN"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endParaRPr>
          </a:p>
          <a:p>
            <a:pPr eaLnBrk="0" hangingPunct="0">
              <a:defRPr/>
            </a:pPr>
            <a:endParaRPr lang="en-US" altLang="zh-CN" sz="2800" kern="0" dirty="0">
              <a:solidFill>
                <a:srgbClr val="202020"/>
              </a:solidFill>
              <a:latin typeface="微软雅黑" panose="020B0503020204020204" pitchFamily="34" charset="-122"/>
              <a:ea typeface="微软雅黑" panose="020B0503020204020204" pitchFamily="34" charset="-122"/>
              <a:cs typeface="宋体" panose="02010600030101010101" pitchFamily="2" charset="-122"/>
            </a:endParaRPr>
          </a:p>
          <a:p>
            <a:pPr eaLnBrk="0" hangingPunct="0">
              <a:defRPr/>
            </a:pPr>
            <a:r>
              <a:rPr lang="zh-CN" altLang="en-US" sz="2000" kern="0" dirty="0">
                <a:solidFill>
                  <a:schemeClr val="accent3">
                    <a:lumMod val="75000"/>
                  </a:schemeClr>
                </a:solidFill>
                <a:latin typeface="微软雅黑" panose="020B0503020204020204" pitchFamily="34" charset="-122"/>
                <a:ea typeface="微软雅黑" panose="020B0503020204020204" pitchFamily="34" charset="-122"/>
                <a:cs typeface="宋体" panose="02010600030101010101" pitchFamily="2" charset="-122"/>
              </a:rPr>
              <a:t>预测新洲每年结核患病人数约为</a:t>
            </a:r>
            <a:r>
              <a:rPr lang="en-US" altLang="zh-CN" sz="2000" kern="0" dirty="0">
                <a:solidFill>
                  <a:schemeClr val="accent3">
                    <a:lumMod val="75000"/>
                  </a:schemeClr>
                </a:solidFill>
                <a:latin typeface="微软雅黑" panose="020B0503020204020204" pitchFamily="34" charset="-122"/>
                <a:ea typeface="微软雅黑" panose="020B0503020204020204" pitchFamily="34" charset="-122"/>
                <a:cs typeface="宋体" panose="02010600030101010101" pitchFamily="2" charset="-122"/>
              </a:rPr>
              <a:t>100W*0.25*0.1/50=500</a:t>
            </a:r>
            <a:r>
              <a:rPr lang="zh-CN" altLang="en-US" sz="2000" kern="0" dirty="0">
                <a:solidFill>
                  <a:schemeClr val="accent3">
                    <a:lumMod val="75000"/>
                  </a:schemeClr>
                </a:solidFill>
                <a:latin typeface="微软雅黑" panose="020B0503020204020204" pitchFamily="34" charset="-122"/>
                <a:ea typeface="微软雅黑" panose="020B0503020204020204" pitchFamily="34" charset="-122"/>
                <a:cs typeface="宋体" panose="02010600030101010101" pitchFamily="2" charset="-122"/>
              </a:rPr>
              <a:t>人</a:t>
            </a:r>
            <a:endParaRPr lang="zh-CN" altLang="en-US" sz="2000" kern="0" dirty="0">
              <a:solidFill>
                <a:schemeClr val="accent3">
                  <a:lumMod val="75000"/>
                </a:schemeClr>
              </a:solidFill>
              <a:latin typeface="Arial" panose="020B0604020202020204" pitchFamily="34" charset="0"/>
              <a:ea typeface="宋体" panose="02010600030101010101" pitchFamily="2" charset="-122"/>
              <a:cs typeface="宋体" panose="02010600030101010101" pitchFamily="2" charset="-122"/>
            </a:endParaRPr>
          </a:p>
        </p:txBody>
      </p:sp>
    </p:spTree>
    <p:custDataLst>
      <p:tags r:id="rId3"/>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40962"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40963"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40964"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40965"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pic>
        <p:nvPicPr>
          <p:cNvPr id="40966" name="图片 6" descr="C:\Users\Administrator.USER-20201127LR\Desktop\a5e781b71c91b3fdc43b319d7377ad6.jpg"/>
          <p:cNvPicPr>
            <a:picLocks noChangeAspect="1" noChangeArrowheads="1"/>
          </p:cNvPicPr>
          <p:nvPr/>
        </p:nvPicPr>
        <p:blipFill>
          <a:blip r:embed="rId3" cstate="print"/>
          <a:srcRect/>
          <a:stretch>
            <a:fillRect/>
          </a:stretch>
        </p:blipFill>
        <p:spPr bwMode="auto">
          <a:xfrm>
            <a:off x="203200" y="879475"/>
            <a:ext cx="8759825" cy="3984625"/>
          </a:xfrm>
          <a:prstGeom prst="rect">
            <a:avLst/>
          </a:prstGeom>
          <a:noFill/>
          <a:ln w="9525">
            <a:noFill/>
            <a:miter lim="800000"/>
            <a:headEnd/>
            <a:tailEnd/>
          </a:ln>
        </p:spPr>
      </p:pic>
      <p:sp>
        <p:nvSpPr>
          <p:cNvPr id="40967" name="Rectangle 1"/>
          <p:cNvSpPr>
            <a:spLocks noChangeArrowheads="1"/>
          </p:cNvSpPr>
          <p:nvPr/>
        </p:nvSpPr>
        <p:spPr bwMode="auto">
          <a:xfrm>
            <a:off x="5381625" y="603250"/>
            <a:ext cx="2986088" cy="276225"/>
          </a:xfrm>
          <a:prstGeom prst="rect">
            <a:avLst/>
          </a:prstGeom>
          <a:noFill/>
          <a:ln w="9525">
            <a:noFill/>
            <a:miter lim="800000"/>
          </a:ln>
        </p:spPr>
        <p:txBody>
          <a:bodyPr anchor="ctr">
            <a:spAutoFit/>
          </a:bodyPr>
          <a:lstStyle/>
          <a:p>
            <a:pPr indent="200025"/>
            <a:r>
              <a:rPr lang="zh-CN" altLang="en-US" sz="1200">
                <a:solidFill>
                  <a:srgbClr val="000000"/>
                </a:solidFill>
                <a:latin typeface="Times New Roman" panose="02020603050405020304" pitchFamily="1" charset="0"/>
                <a:cs typeface="Times New Roman" panose="02020603050405020304" pitchFamily="1" charset="0"/>
              </a:rPr>
              <a:t>支气管内膜结核（右上叶）治疗前</a:t>
            </a:r>
            <a:endParaRPr lang="zh-CN" altLang="en-US"/>
          </a:p>
        </p:txBody>
      </p:sp>
    </p:spTree>
    <p:custDataLst>
      <p:tags r:id="rId4"/>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41986"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41987"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41988"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41989"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pic>
        <p:nvPicPr>
          <p:cNvPr id="41990" name="图片 6" descr="C:\Users\Administrator.USER-20201127LR\Desktop\3098e9568a8d24ff0c338aebdfa3c9b.jpg"/>
          <p:cNvPicPr>
            <a:picLocks noChangeAspect="1" noChangeArrowheads="1"/>
          </p:cNvPicPr>
          <p:nvPr/>
        </p:nvPicPr>
        <p:blipFill>
          <a:blip r:embed="rId3" cstate="print"/>
          <a:srcRect/>
          <a:stretch>
            <a:fillRect/>
          </a:stretch>
        </p:blipFill>
        <p:spPr bwMode="auto">
          <a:xfrm>
            <a:off x="236538" y="869950"/>
            <a:ext cx="8739187" cy="3994150"/>
          </a:xfrm>
          <a:prstGeom prst="rect">
            <a:avLst/>
          </a:prstGeom>
          <a:noFill/>
          <a:ln w="9525">
            <a:noFill/>
            <a:miter lim="800000"/>
            <a:headEnd/>
            <a:tailEnd/>
          </a:ln>
        </p:spPr>
      </p:pic>
      <p:sp>
        <p:nvSpPr>
          <p:cNvPr id="41991" name="Rectangle 1"/>
          <p:cNvSpPr>
            <a:spLocks noChangeArrowheads="1"/>
          </p:cNvSpPr>
          <p:nvPr/>
        </p:nvSpPr>
        <p:spPr bwMode="auto">
          <a:xfrm>
            <a:off x="5535613" y="455613"/>
            <a:ext cx="3279775" cy="276225"/>
          </a:xfrm>
          <a:prstGeom prst="rect">
            <a:avLst/>
          </a:prstGeom>
          <a:noFill/>
          <a:ln w="9525">
            <a:noFill/>
            <a:miter lim="800000"/>
          </a:ln>
        </p:spPr>
        <p:txBody>
          <a:bodyPr anchor="ctr">
            <a:spAutoFit/>
          </a:bodyPr>
          <a:lstStyle/>
          <a:p>
            <a:pPr indent="200025"/>
            <a:r>
              <a:rPr lang="zh-CN" altLang="en-US" sz="1200">
                <a:solidFill>
                  <a:srgbClr val="000000"/>
                </a:solidFill>
                <a:latin typeface="Times New Roman" panose="02020603050405020304" pitchFamily="1" charset="0"/>
                <a:cs typeface="Times New Roman" panose="02020603050405020304" pitchFamily="1" charset="0"/>
              </a:rPr>
              <a:t>支气管内膜结核（右上叶）治疗后</a:t>
            </a:r>
            <a:endParaRPr lang="zh-CN" altLang="en-US"/>
          </a:p>
        </p:txBody>
      </p:sp>
    </p:spTree>
    <p:custDataLst>
      <p:tags r:id="rId4"/>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43010"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43011"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43012"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43013"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pic>
        <p:nvPicPr>
          <p:cNvPr id="43014" name="图片 6" descr="1485416168824531.png"/>
          <p:cNvPicPr>
            <a:picLocks noChangeAspect="1" noChangeArrowheads="1"/>
          </p:cNvPicPr>
          <p:nvPr/>
        </p:nvPicPr>
        <p:blipFill>
          <a:blip r:embed="rId3" cstate="print"/>
          <a:srcRect/>
          <a:stretch>
            <a:fillRect/>
          </a:stretch>
        </p:blipFill>
        <p:spPr bwMode="auto">
          <a:xfrm>
            <a:off x="168275" y="1071563"/>
            <a:ext cx="8953500" cy="3792537"/>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44034"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44035"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44036"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44037"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pic>
        <p:nvPicPr>
          <p:cNvPr id="44038" name="图片 6" descr="1485416173102691.png"/>
          <p:cNvPicPr>
            <a:picLocks noChangeAspect="1" noChangeArrowheads="1"/>
          </p:cNvPicPr>
          <p:nvPr/>
        </p:nvPicPr>
        <p:blipFill>
          <a:blip r:embed="rId3" cstate="print"/>
          <a:srcRect/>
          <a:stretch>
            <a:fillRect/>
          </a:stretch>
        </p:blipFill>
        <p:spPr bwMode="auto">
          <a:xfrm>
            <a:off x="133350" y="1071563"/>
            <a:ext cx="8807450" cy="3792537"/>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45058"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45059"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45060"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45061"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pic>
        <p:nvPicPr>
          <p:cNvPr id="45062" name="图片 6" descr="图片12.png"/>
          <p:cNvPicPr>
            <a:picLocks noChangeAspect="1" noChangeArrowheads="1"/>
          </p:cNvPicPr>
          <p:nvPr/>
        </p:nvPicPr>
        <p:blipFill>
          <a:blip r:embed="rId3" cstate="print"/>
          <a:srcRect/>
          <a:stretch>
            <a:fillRect/>
          </a:stretch>
        </p:blipFill>
        <p:spPr bwMode="auto">
          <a:xfrm>
            <a:off x="180975" y="1054100"/>
            <a:ext cx="8940800" cy="3594100"/>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框 2"/>
          <p:cNvSpPr txBox="1">
            <a:spLocks noChangeArrowheads="1"/>
          </p:cNvSpPr>
          <p:nvPr/>
        </p:nvSpPr>
        <p:spPr bwMode="auto">
          <a:xfrm>
            <a:off x="738188" y="66675"/>
            <a:ext cx="3090862" cy="368300"/>
          </a:xfrm>
          <a:prstGeom prst="rect">
            <a:avLst/>
          </a:prstGeom>
          <a:noFill/>
          <a:ln w="9525">
            <a:noFill/>
            <a:miter lim="800000"/>
          </a:ln>
        </p:spPr>
        <p:txBody>
          <a:bodyPr>
            <a:spAutoFit/>
          </a:bodyPr>
          <a:lstStyle/>
          <a:p>
            <a:r>
              <a:rPr lang="zh-CN" altLang="en-US" b="1">
                <a:solidFill>
                  <a:srgbClr val="3D4795"/>
                </a:solidFill>
                <a:latin typeface="Aharoni" pitchFamily="2" charset="-79"/>
                <a:ea typeface="微软雅黑" panose="020B0503020204020204" pitchFamily="34" charset="-122"/>
                <a:sym typeface="+mn-ea"/>
              </a:rPr>
              <a:t>武汉市新洲区人民医院</a:t>
            </a:r>
            <a:endParaRPr lang="zh-CN" altLang="en-US" b="1">
              <a:solidFill>
                <a:srgbClr val="3D4795"/>
              </a:solidFill>
              <a:latin typeface="Aharoni" pitchFamily="2" charset="-79"/>
              <a:ea typeface="微软雅黑" panose="020B0503020204020204" pitchFamily="34" charset="-122"/>
              <a:sym typeface="+mn-ea"/>
            </a:endParaRPr>
          </a:p>
        </p:txBody>
      </p:sp>
      <p:sp>
        <p:nvSpPr>
          <p:cNvPr id="46082" name="文本框 4"/>
          <p:cNvSpPr txBox="1">
            <a:spLocks noChangeArrowheads="1"/>
          </p:cNvSpPr>
          <p:nvPr/>
        </p:nvSpPr>
        <p:spPr bwMode="auto">
          <a:xfrm>
            <a:off x="954088" y="357188"/>
            <a:ext cx="2432050" cy="322262"/>
          </a:xfrm>
          <a:prstGeom prst="rect">
            <a:avLst/>
          </a:prstGeom>
          <a:noFill/>
          <a:ln w="9525">
            <a:noFill/>
            <a:miter lim="800000"/>
          </a:ln>
        </p:spPr>
        <p:txBody>
          <a:bodyPr>
            <a:spAutoFit/>
          </a:bodyPr>
          <a:lstStyle/>
          <a:p>
            <a:r>
              <a:rPr lang="zh-CN" altLang="en-US" sz="1500" b="1">
                <a:solidFill>
                  <a:srgbClr val="3D4795"/>
                </a:solidFill>
                <a:latin typeface="Aharoni" pitchFamily="2" charset="-79"/>
                <a:ea typeface="微软雅黑" panose="020B0503020204020204" pitchFamily="34" charset="-122"/>
                <a:sym typeface="+mn-ea"/>
              </a:rPr>
              <a:t>尚德</a:t>
            </a:r>
            <a:r>
              <a:rPr lang="en-US" altLang="zh-CN" sz="1500" b="1">
                <a:solidFill>
                  <a:srgbClr val="3D4795"/>
                </a:solidFill>
                <a:latin typeface="Aharoni" pitchFamily="2" charset="-79"/>
                <a:ea typeface="微软雅黑" panose="020B0503020204020204" pitchFamily="34" charset="-122"/>
                <a:sym typeface="+mn-ea"/>
              </a:rPr>
              <a:t>  </a:t>
            </a:r>
            <a:r>
              <a:rPr lang="zh-CN" altLang="en-US" sz="1500" b="1">
                <a:solidFill>
                  <a:srgbClr val="3D4795"/>
                </a:solidFill>
                <a:latin typeface="Aharoni" pitchFamily="2" charset="-79"/>
                <a:ea typeface="微软雅黑" panose="020B0503020204020204" pitchFamily="34" charset="-122"/>
                <a:sym typeface="+mn-ea"/>
              </a:rPr>
              <a:t>精医</a:t>
            </a:r>
            <a:r>
              <a:rPr lang="en-US" altLang="zh-CN" sz="1500" b="1">
                <a:solidFill>
                  <a:srgbClr val="3D4795"/>
                </a:solidFill>
                <a:latin typeface="Aharoni" pitchFamily="2" charset="-79"/>
                <a:ea typeface="微软雅黑" panose="020B0503020204020204" pitchFamily="34" charset="-122"/>
                <a:sym typeface="+mn-ea"/>
              </a:rPr>
              <a:t>  </a:t>
            </a:r>
            <a:r>
              <a:rPr lang="zh-CN" altLang="en-US" sz="1500" b="1">
                <a:solidFill>
                  <a:srgbClr val="3D4795"/>
                </a:solidFill>
                <a:latin typeface="Aharoni" pitchFamily="2" charset="-79"/>
                <a:ea typeface="微软雅黑" panose="020B0503020204020204" pitchFamily="34" charset="-122"/>
                <a:sym typeface="+mn-ea"/>
              </a:rPr>
              <a:t>求实</a:t>
            </a:r>
            <a:r>
              <a:rPr lang="en-US" altLang="zh-CN" sz="1500" b="1">
                <a:solidFill>
                  <a:srgbClr val="3D4795"/>
                </a:solidFill>
                <a:latin typeface="Aharoni" pitchFamily="2" charset="-79"/>
                <a:ea typeface="微软雅黑" panose="020B0503020204020204" pitchFamily="34" charset="-122"/>
                <a:sym typeface="+mn-ea"/>
              </a:rPr>
              <a:t>  </a:t>
            </a:r>
            <a:r>
              <a:rPr lang="zh-CN" altLang="en-US" sz="1500" b="1">
                <a:solidFill>
                  <a:srgbClr val="3D4795"/>
                </a:solidFill>
                <a:latin typeface="Aharoni" pitchFamily="2" charset="-79"/>
                <a:ea typeface="微软雅黑" panose="020B0503020204020204" pitchFamily="34" charset="-122"/>
                <a:sym typeface="+mn-ea"/>
              </a:rPr>
              <a:t>创新</a:t>
            </a:r>
            <a:endParaRPr lang="zh-CN" altLang="en-US" sz="1500" b="1">
              <a:solidFill>
                <a:srgbClr val="3D4795"/>
              </a:solidFill>
              <a:latin typeface="Aharoni" pitchFamily="2" charset="-79"/>
              <a:ea typeface="微软雅黑" panose="020B0503020204020204" pitchFamily="34" charset="-122"/>
              <a:sym typeface="+mn-ea"/>
            </a:endParaRPr>
          </a:p>
        </p:txBody>
      </p:sp>
      <p:pic>
        <p:nvPicPr>
          <p:cNvPr id="46083"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 name="文本框 1"/>
          <p:cNvSpPr txBox="1"/>
          <p:nvPr/>
        </p:nvSpPr>
        <p:spPr>
          <a:xfrm>
            <a:off x="2682240" y="2194084"/>
            <a:ext cx="4388168" cy="1198880"/>
          </a:xfrm>
          <a:prstGeom prst="rect">
            <a:avLst/>
          </a:prstGeom>
          <a:solidFill>
            <a:schemeClr val="accent2">
              <a:lumMod val="10000"/>
              <a:lumOff val="90000"/>
            </a:schemeClr>
          </a:solidFill>
        </p:spPr>
        <p:txBody>
          <a:bodyPr>
            <a:spAutoFit/>
          </a:bodyPr>
          <a:lstStyle/>
          <a:p>
            <a:pPr algn="ctr" fontAlgn="auto">
              <a:spcBef>
                <a:spcPts val="0"/>
              </a:spcBef>
              <a:spcAft>
                <a:spcPts val="0"/>
              </a:spcAft>
              <a:defRPr/>
            </a:pPr>
            <a:r>
              <a:rPr lang="zh-CN" altLang="en-US" sz="7200" b="1" kern="0" dirty="0">
                <a:ln w="18000">
                  <a:solidFill>
                    <a:schemeClr val="accent2">
                      <a:satMod val="140000"/>
                    </a:schemeClr>
                  </a:solidFill>
                  <a:prstDash val="solid"/>
                  <a:miter lim="800000"/>
                </a:ln>
                <a:noFill/>
                <a:effectLst>
                  <a:innerShdw blurRad="63500" dist="50800" dir="2700000">
                    <a:prstClr val="black">
                      <a:alpha val="50000"/>
                    </a:prstClr>
                  </a:innerShdw>
                </a:effectLst>
                <a:latin typeface="Arial Black" panose="020B0A04020102020204" charset="0"/>
                <a:ea typeface="微软雅黑" panose="020B0503020204020204" pitchFamily="34" charset="-122"/>
                <a:cs typeface="Arial Black" panose="020B0A04020102020204" charset="0"/>
                <a:sym typeface="+mn-ea"/>
              </a:rPr>
              <a:t>谢    谢！</a:t>
            </a:r>
            <a:endParaRPr lang="zh-CN" altLang="en-US" sz="7200" b="1" kern="0" dirty="0">
              <a:ln w="18000">
                <a:solidFill>
                  <a:schemeClr val="accent2">
                    <a:satMod val="140000"/>
                  </a:schemeClr>
                </a:solidFill>
                <a:prstDash val="solid"/>
                <a:miter lim="800000"/>
              </a:ln>
              <a:noFill/>
              <a:effectLst>
                <a:innerShdw blurRad="63500" dist="50800" dir="2700000">
                  <a:prstClr val="black">
                    <a:alpha val="50000"/>
                  </a:prstClr>
                </a:innerShdw>
              </a:effectLst>
              <a:latin typeface="Arial Black" panose="020B0A04020102020204" charset="0"/>
              <a:ea typeface="微软雅黑" panose="020B0503020204020204" pitchFamily="34" charset="-122"/>
              <a:cs typeface="Arial Black" panose="020B0A04020102020204" charset="0"/>
              <a:sym typeface="+mn-ea"/>
            </a:endParaRPr>
          </a:p>
        </p:txBody>
      </p:sp>
      <p:pic>
        <p:nvPicPr>
          <p:cNvPr id="46085" name="图片 6" descr="aa35fd05a78d7e9e024e07553cb451b6"/>
          <p:cNvPicPr>
            <a:picLocks noChangeAspect="1"/>
          </p:cNvPicPr>
          <p:nvPr/>
        </p:nvPicPr>
        <p:blipFill>
          <a:blip r:embed="rId2" cstate="print"/>
          <a:srcRect l="4030" t="10834" r="4565" b="9608"/>
          <a:stretch>
            <a:fillRect/>
          </a:stretch>
        </p:blipFill>
        <p:spPr bwMode="auto">
          <a:xfrm>
            <a:off x="12700" y="4864100"/>
            <a:ext cx="9131300" cy="279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18434"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18435"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18436"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18437"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18438" name="Rectangle 2"/>
          <p:cNvSpPr>
            <a:spLocks noChangeArrowheads="1"/>
          </p:cNvSpPr>
          <p:nvPr/>
        </p:nvSpPr>
        <p:spPr bwMode="auto">
          <a:xfrm>
            <a:off x="0" y="0"/>
            <a:ext cx="9144000" cy="457200"/>
          </a:xfrm>
          <a:prstGeom prst="rect">
            <a:avLst/>
          </a:prstGeom>
          <a:noFill/>
          <a:ln w="9525">
            <a:noFill/>
            <a:miter lim="800000"/>
          </a:ln>
        </p:spPr>
        <p:txBody>
          <a:bodyPr wrap="none" anchor="ctr">
            <a:spAutoFit/>
          </a:bodyPr>
          <a:lstStyle/>
          <a:p>
            <a:endParaRPr lang="zh-CN" altLang="en-US">
              <a:solidFill>
                <a:srgbClr val="000000"/>
              </a:solidFill>
            </a:endParaRPr>
          </a:p>
        </p:txBody>
      </p:sp>
      <p:pic>
        <p:nvPicPr>
          <p:cNvPr id="18439" name="Picture 1" descr="ee16a5081661a90404215b0bee0f2432_9d5b74a7b91d479f9b1a75762099a285_th"/>
          <p:cNvPicPr>
            <a:picLocks noChangeAspect="1" noChangeArrowheads="1"/>
          </p:cNvPicPr>
          <p:nvPr/>
        </p:nvPicPr>
        <p:blipFill>
          <a:blip r:embed="rId3" cstate="print"/>
          <a:srcRect/>
          <a:stretch>
            <a:fillRect/>
          </a:stretch>
        </p:blipFill>
        <p:spPr bwMode="auto">
          <a:xfrm>
            <a:off x="5905500" y="0"/>
            <a:ext cx="3238500" cy="2286000"/>
          </a:xfrm>
          <a:prstGeom prst="rect">
            <a:avLst/>
          </a:prstGeom>
          <a:noFill/>
          <a:ln w="9525">
            <a:noFill/>
            <a:miter lim="800000"/>
            <a:headEnd/>
            <a:tailEnd/>
          </a:ln>
        </p:spPr>
      </p:pic>
      <p:sp>
        <p:nvSpPr>
          <p:cNvPr id="18440" name="Rectangle 3"/>
          <p:cNvSpPr>
            <a:spLocks noChangeArrowheads="1"/>
          </p:cNvSpPr>
          <p:nvPr/>
        </p:nvSpPr>
        <p:spPr bwMode="auto">
          <a:xfrm>
            <a:off x="85725" y="2836228"/>
            <a:ext cx="8872538" cy="829945"/>
          </a:xfrm>
          <a:prstGeom prst="rect">
            <a:avLst/>
          </a:prstGeom>
          <a:noFill/>
          <a:ln w="9525">
            <a:noFill/>
            <a:miter lim="800000"/>
          </a:ln>
        </p:spPr>
        <p:txBody>
          <a:bodyPr anchor="ctr">
            <a:spAutoFit/>
          </a:bodyPr>
          <a:lstStyle/>
          <a:p>
            <a:pPr indent="609600" eaLnBrk="0" hangingPunct="0"/>
            <a:r>
              <a:rPr lang="zh-CN" altLang="en-US" sz="1200">
                <a:solidFill>
                  <a:srgbClr val="191919"/>
                </a:solidFill>
              </a:rPr>
              <a:t>根据</a:t>
            </a:r>
            <a:r>
              <a:rPr lang="zh-CN" altLang="zh-CN" sz="1200">
                <a:solidFill>
                  <a:srgbClr val="191919"/>
                </a:solidFill>
              </a:rPr>
              <a:t>《</a:t>
            </a:r>
            <a:r>
              <a:rPr lang="zh-CN" altLang="en-US" sz="1200">
                <a:solidFill>
                  <a:srgbClr val="191919"/>
                </a:solidFill>
              </a:rPr>
              <a:t>慢性乙肝防治指南（</a:t>
            </a:r>
            <a:r>
              <a:rPr lang="en-US" altLang="zh-CN" sz="1200">
                <a:solidFill>
                  <a:srgbClr val="191919"/>
                </a:solidFill>
                <a:cs typeface="Arial" panose="020B0604020202020204" pitchFamily="34" charset="0"/>
              </a:rPr>
              <a:t>2022</a:t>
            </a:r>
            <a:r>
              <a:rPr lang="zh-CN" altLang="en-US" sz="1200">
                <a:solidFill>
                  <a:srgbClr val="191919"/>
                </a:solidFill>
              </a:rPr>
              <a:t>年版）</a:t>
            </a:r>
            <a:r>
              <a:rPr lang="en-US" altLang="zh-CN" sz="1200">
                <a:solidFill>
                  <a:srgbClr val="191919"/>
                </a:solidFill>
              </a:rPr>
              <a:t>》</a:t>
            </a:r>
            <a:r>
              <a:rPr lang="zh-CN" altLang="en-US" sz="1200">
                <a:solidFill>
                  <a:srgbClr val="191919"/>
                </a:solidFill>
              </a:rPr>
              <a:t>，</a:t>
            </a:r>
            <a:r>
              <a:rPr sz="1200">
                <a:solidFill>
                  <a:srgbClr val="191919"/>
                </a:solidFill>
              </a:rPr>
              <a:t>2014年中国疾病预防控制中心(CDC) 调查结果显示，我国1～29岁人群的HBsAg阳性率为2.94%,5岁以下儿童为0.32%。根据Polaris国际流行病学合作组织推算，2016年我国一般人群HBsAg 流行率为6.1%,慢性HBV 感染者为8600万例</a:t>
            </a:r>
            <a:r>
              <a:rPr lang="zh-CN" altLang="en-US" sz="1200">
                <a:solidFill>
                  <a:srgbClr val="191919"/>
                </a:solidFill>
              </a:rPr>
              <a:t>。乙肝患者群体庞大，大众对乙肝仍有着认知的误区和疑虑。下面就大家关心的十个热门问题一一解答。</a:t>
            </a:r>
            <a:endParaRPr lang="zh-CN" altLang="en-US"/>
          </a:p>
        </p:txBody>
      </p:sp>
      <p:sp>
        <p:nvSpPr>
          <p:cNvPr id="18441" name="矩形 10"/>
          <p:cNvSpPr>
            <a:spLocks noChangeArrowheads="1"/>
          </p:cNvSpPr>
          <p:nvPr/>
        </p:nvSpPr>
        <p:spPr bwMode="auto">
          <a:xfrm>
            <a:off x="1801813" y="1916113"/>
            <a:ext cx="3128962" cy="369887"/>
          </a:xfrm>
          <a:prstGeom prst="rect">
            <a:avLst/>
          </a:prstGeom>
          <a:noFill/>
          <a:ln w="9525">
            <a:noFill/>
            <a:miter lim="800000"/>
          </a:ln>
        </p:spPr>
        <p:txBody>
          <a:bodyPr wrap="none">
            <a:spAutoFit/>
          </a:bodyPr>
          <a:lstStyle/>
          <a:p>
            <a:pPr indent="612775"/>
            <a:r>
              <a:rPr lang="zh-CN" altLang="en-US" b="1">
                <a:solidFill>
                  <a:srgbClr val="222222"/>
                </a:solidFill>
              </a:rPr>
              <a:t>慢性乙肝知识十问十答</a:t>
            </a:r>
            <a:endParaRPr lang="zh-CN" altLang="en-US"/>
          </a:p>
        </p:txBody>
      </p:sp>
    </p:spTree>
    <p:custDataLst>
      <p:tags r:id="rId4"/>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19458"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19459" name="图片 5" descr="院徽 矢量图"/>
          <p:cNvPicPr>
            <a:picLocks noChangeAspect="1"/>
          </p:cNvPicPr>
          <p:nvPr/>
        </p:nvPicPr>
        <p:blipFill>
          <a:blip r:embed="rId1" cstate="print"/>
          <a:srcRect l="16325" t="17976" r="15349" b="23692"/>
          <a:stretch>
            <a:fillRect/>
          </a:stretch>
        </p:blipFill>
        <p:spPr bwMode="auto">
          <a:xfrm>
            <a:off x="-9525" y="-7938"/>
            <a:ext cx="854075" cy="731838"/>
          </a:xfrm>
          <a:prstGeom prst="rect">
            <a:avLst/>
          </a:prstGeom>
          <a:noFill/>
          <a:ln w="9525">
            <a:noFill/>
            <a:miter lim="800000"/>
            <a:headEnd/>
            <a:tailEnd/>
          </a:ln>
        </p:spPr>
      </p:pic>
      <p:sp>
        <p:nvSpPr>
          <p:cNvPr id="19460"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19461"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19462" name="Rectangle 2"/>
          <p:cNvSpPr>
            <a:spLocks noChangeArrowheads="1"/>
          </p:cNvSpPr>
          <p:nvPr/>
        </p:nvSpPr>
        <p:spPr bwMode="auto">
          <a:xfrm>
            <a:off x="1174750" y="1355725"/>
            <a:ext cx="7037388" cy="830263"/>
          </a:xfrm>
          <a:prstGeom prst="rect">
            <a:avLst/>
          </a:prstGeom>
          <a:noFill/>
          <a:ln w="9525">
            <a:noFill/>
            <a:miter lim="800000"/>
          </a:ln>
        </p:spPr>
        <p:txBody>
          <a:bodyPr anchor="ctr">
            <a:spAutoFit/>
          </a:bodyPr>
          <a:lstStyle/>
          <a:p>
            <a:pPr indent="304800"/>
            <a:r>
              <a:rPr lang="en-US" altLang="zh-CN" sz="1200" b="1">
                <a:solidFill>
                  <a:srgbClr val="000000"/>
                </a:solidFill>
              </a:rPr>
              <a:t>1.</a:t>
            </a:r>
            <a:r>
              <a:rPr lang="zh-CN" altLang="en-US" sz="1200" b="1">
                <a:solidFill>
                  <a:srgbClr val="000000"/>
                </a:solidFill>
              </a:rPr>
              <a:t>找谁看？</a:t>
            </a:r>
            <a:endParaRPr lang="zh-CN" altLang="en-US" sz="1200"/>
          </a:p>
          <a:p>
            <a:pPr indent="304800" eaLnBrk="0" hangingPunct="0"/>
            <a:r>
              <a:rPr lang="zh-CN" altLang="en-US" sz="1200">
                <a:solidFill>
                  <a:srgbClr val="222222"/>
                </a:solidFill>
              </a:rPr>
              <a:t>建议一定到正规的医院肝病科、感染科进行诊疗。随着现代医疗技术的发展，疾病的治疗指南更新日趋频繁，治疗向着更专业化的方向发展，非专科医生往往很难提供专业的诊疗服务，不利于患者的康复。</a:t>
            </a:r>
            <a:endParaRPr lang="zh-CN" altLang="en-US"/>
          </a:p>
        </p:txBody>
      </p:sp>
      <p:pic>
        <p:nvPicPr>
          <p:cNvPr id="19463" name="Picture 1" descr="b28048886b58d7acb3a449e9086f7d0"/>
          <p:cNvPicPr>
            <a:picLocks noChangeAspect="1" noChangeArrowheads="1"/>
          </p:cNvPicPr>
          <p:nvPr/>
        </p:nvPicPr>
        <p:blipFill>
          <a:blip r:embed="rId3" cstate="print"/>
          <a:srcRect/>
          <a:stretch>
            <a:fillRect/>
          </a:stretch>
        </p:blipFill>
        <p:spPr bwMode="auto">
          <a:xfrm>
            <a:off x="4692650" y="2854325"/>
            <a:ext cx="4429125" cy="2009775"/>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0482"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0483"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0484"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0485"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0486" name="Rectangle 2"/>
          <p:cNvSpPr>
            <a:spLocks noChangeArrowheads="1"/>
          </p:cNvSpPr>
          <p:nvPr/>
        </p:nvSpPr>
        <p:spPr bwMode="auto">
          <a:xfrm>
            <a:off x="146050" y="1033463"/>
            <a:ext cx="8829675" cy="1662112"/>
          </a:xfrm>
          <a:prstGeom prst="rect">
            <a:avLst/>
          </a:prstGeom>
          <a:noFill/>
          <a:ln w="9525">
            <a:noFill/>
            <a:miter lim="800000"/>
          </a:ln>
        </p:spPr>
        <p:txBody>
          <a:bodyPr anchor="ctr">
            <a:spAutoFit/>
          </a:bodyPr>
          <a:lstStyle/>
          <a:p>
            <a:pPr indent="257175"/>
            <a:r>
              <a:rPr lang="en-US" altLang="zh-CN" sz="1200" b="1">
                <a:solidFill>
                  <a:srgbClr val="000000"/>
                </a:solidFill>
              </a:rPr>
              <a:t>2</a:t>
            </a:r>
            <a:r>
              <a:rPr lang="zh-CN" altLang="en-US" sz="1200" b="1">
                <a:solidFill>
                  <a:srgbClr val="000000"/>
                </a:solidFill>
              </a:rPr>
              <a:t>、通过哪些途径传播的？如何预防？</a:t>
            </a:r>
            <a:endParaRPr lang="zh-CN" altLang="en-US" sz="1200"/>
          </a:p>
          <a:p>
            <a:pPr indent="257175" eaLnBrk="0" hangingPunct="0"/>
            <a:r>
              <a:rPr lang="zh-CN" altLang="en-US" sz="1200">
                <a:solidFill>
                  <a:srgbClr val="000000"/>
                </a:solidFill>
              </a:rPr>
              <a:t>乙肝通过血液、母婴和未经安全防护的性接触三种途径传播，日常生活和工作接触不会传播乙肝病毒。</a:t>
            </a:r>
            <a:endParaRPr lang="zh-CN" altLang="en-US" sz="1200"/>
          </a:p>
          <a:p>
            <a:pPr indent="257175" eaLnBrk="0" hangingPunct="0"/>
            <a:r>
              <a:rPr lang="zh-CN" altLang="en-US" sz="1200">
                <a:solidFill>
                  <a:srgbClr val="000000"/>
                </a:solidFill>
              </a:rPr>
              <a:t>（</a:t>
            </a:r>
            <a:r>
              <a:rPr lang="en-US" altLang="zh-CN" sz="1200">
                <a:solidFill>
                  <a:srgbClr val="000000"/>
                </a:solidFill>
              </a:rPr>
              <a:t>1</a:t>
            </a:r>
            <a:r>
              <a:rPr lang="zh-CN" altLang="en-US" sz="1200">
                <a:solidFill>
                  <a:srgbClr val="000000"/>
                </a:solidFill>
              </a:rPr>
              <a:t>）母婴传播，即乙肝阳性的母亲未采取母婴阻断措施而传染给新生儿。</a:t>
            </a:r>
            <a:endParaRPr lang="zh-CN" altLang="en-US" sz="1200"/>
          </a:p>
          <a:p>
            <a:pPr indent="257175" eaLnBrk="0" hangingPunct="0"/>
            <a:r>
              <a:rPr lang="zh-CN" altLang="en-US" sz="1200">
                <a:solidFill>
                  <a:srgbClr val="000000"/>
                </a:solidFill>
              </a:rPr>
              <a:t>（</a:t>
            </a:r>
            <a:r>
              <a:rPr lang="en-US" altLang="zh-CN" sz="1200">
                <a:solidFill>
                  <a:srgbClr val="000000"/>
                </a:solidFill>
              </a:rPr>
              <a:t>2</a:t>
            </a:r>
            <a:r>
              <a:rPr lang="zh-CN" altLang="en-US" sz="1200">
                <a:solidFill>
                  <a:srgbClr val="000000"/>
                </a:solidFill>
              </a:rPr>
              <a:t>）血液传播，包括输血，消毒不彻底的输液、针刺、纹身、纹眉、牙科治疗及共用带血牙刷。</a:t>
            </a:r>
            <a:endParaRPr lang="zh-CN" altLang="en-US" sz="1200"/>
          </a:p>
          <a:p>
            <a:pPr indent="257175" eaLnBrk="0" hangingPunct="0"/>
            <a:r>
              <a:rPr lang="zh-CN" altLang="en-US" sz="1200">
                <a:solidFill>
                  <a:srgbClr val="000000"/>
                </a:solidFill>
              </a:rPr>
              <a:t>（</a:t>
            </a:r>
            <a:r>
              <a:rPr lang="en-US" altLang="zh-CN" sz="1200">
                <a:solidFill>
                  <a:srgbClr val="000000"/>
                </a:solidFill>
              </a:rPr>
              <a:t>3</a:t>
            </a:r>
            <a:r>
              <a:rPr lang="zh-CN" altLang="en-US" sz="1200">
                <a:solidFill>
                  <a:srgbClr val="000000"/>
                </a:solidFill>
              </a:rPr>
              <a:t>）未经安全防护性接触传播。</a:t>
            </a:r>
            <a:endParaRPr lang="zh-CN" altLang="en-US" sz="1200"/>
          </a:p>
          <a:p>
            <a:pPr indent="257175" eaLnBrk="0" hangingPunct="0"/>
            <a:r>
              <a:rPr lang="zh-CN" altLang="en-US" sz="1200">
                <a:solidFill>
                  <a:srgbClr val="000000"/>
                </a:solidFill>
              </a:rPr>
              <a:t>乙肝病毒携带者可以从事食品行业，也可以说明乙肝不会通过共餐等日常生活接触传播。</a:t>
            </a:r>
            <a:endParaRPr lang="zh-CN" altLang="en-US" sz="1200"/>
          </a:p>
          <a:p>
            <a:pPr indent="257175" eaLnBrk="0" hangingPunct="0"/>
            <a:r>
              <a:rPr lang="zh-CN" altLang="en-US" sz="1200">
                <a:solidFill>
                  <a:srgbClr val="000000"/>
                </a:solidFill>
              </a:rPr>
              <a:t>注射乙肝疫苗是您远离乙肝最有效、最方便、低成本的方法。只要注射乙肝疫苗并产生抗体，您将不会被乙肝病毒感染。</a:t>
            </a:r>
            <a:endParaRPr lang="zh-CN" altLang="en-US" sz="1200"/>
          </a:p>
          <a:p>
            <a:pPr indent="257175" eaLnBrk="0" hangingPunct="0"/>
            <a:endParaRPr lang="zh-CN" altLang="en-US"/>
          </a:p>
        </p:txBody>
      </p:sp>
      <p:pic>
        <p:nvPicPr>
          <p:cNvPr id="20487" name="Picture 1" descr="https://p5.ssl.qhimgs1.com/sdr/400__/t01b0ce0ab8ec843bbf.jpg"/>
          <p:cNvPicPr>
            <a:picLocks noChangeAspect="1" noChangeArrowheads="1"/>
          </p:cNvPicPr>
          <p:nvPr/>
        </p:nvPicPr>
        <p:blipFill>
          <a:blip r:embed="rId3" r:link="rId4" cstate="print"/>
          <a:srcRect/>
          <a:stretch>
            <a:fillRect/>
          </a:stretch>
        </p:blipFill>
        <p:spPr bwMode="auto">
          <a:xfrm>
            <a:off x="5878513" y="3146425"/>
            <a:ext cx="3243262" cy="1717675"/>
          </a:xfrm>
          <a:prstGeom prst="rect">
            <a:avLst/>
          </a:prstGeom>
          <a:noFill/>
          <a:ln w="9525">
            <a:noFill/>
            <a:miter lim="800000"/>
            <a:headEnd/>
            <a:tailEnd/>
          </a:ln>
        </p:spPr>
      </p:pic>
      <p:sp>
        <p:nvSpPr>
          <p:cNvPr id="20488" name="Rectangle 3"/>
          <p:cNvSpPr>
            <a:spLocks noChangeArrowheads="1"/>
          </p:cNvSpPr>
          <p:nvPr/>
        </p:nvSpPr>
        <p:spPr bwMode="auto">
          <a:xfrm>
            <a:off x="0" y="2857500"/>
            <a:ext cx="9144000" cy="0"/>
          </a:xfrm>
          <a:prstGeom prst="rect">
            <a:avLst/>
          </a:prstGeom>
          <a:noFill/>
          <a:ln w="9525">
            <a:noFill/>
            <a:miter lim="800000"/>
          </a:ln>
        </p:spPr>
        <p:txBody>
          <a:bodyPr wrap="none" anchor="ctr">
            <a:spAutoFit/>
          </a:bodyPr>
          <a:lstStyle/>
          <a:p>
            <a:endParaRPr lang="zh-CN" altLang="zh-CN"/>
          </a:p>
        </p:txBody>
      </p:sp>
    </p:spTree>
    <p:custDataLst>
      <p:tags r:id="rId5"/>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1506"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1507"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1508"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1509"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1510" name="Rectangle 1"/>
          <p:cNvSpPr>
            <a:spLocks noChangeArrowheads="1"/>
          </p:cNvSpPr>
          <p:nvPr/>
        </p:nvSpPr>
        <p:spPr bwMode="auto">
          <a:xfrm>
            <a:off x="565150" y="1220788"/>
            <a:ext cx="8097838" cy="647700"/>
          </a:xfrm>
          <a:prstGeom prst="rect">
            <a:avLst/>
          </a:prstGeom>
          <a:noFill/>
          <a:ln w="9525">
            <a:noFill/>
            <a:miter lim="800000"/>
          </a:ln>
        </p:spPr>
        <p:txBody>
          <a:bodyPr anchor="ctr">
            <a:spAutoFit/>
          </a:bodyPr>
          <a:lstStyle/>
          <a:p>
            <a:pPr indent="304800"/>
            <a:r>
              <a:rPr lang="en-US" altLang="zh-CN" sz="1200" b="1">
                <a:solidFill>
                  <a:srgbClr val="000000"/>
                </a:solidFill>
              </a:rPr>
              <a:t>3</a:t>
            </a:r>
            <a:r>
              <a:rPr lang="zh-CN" altLang="en-US" sz="1200" b="1">
                <a:solidFill>
                  <a:srgbClr val="000000"/>
                </a:solidFill>
              </a:rPr>
              <a:t>、那些人会将乙肝传染给他人？</a:t>
            </a:r>
            <a:endParaRPr lang="zh-CN" altLang="en-US" sz="1200"/>
          </a:p>
          <a:p>
            <a:pPr indent="304800" eaLnBrk="0" hangingPunct="0"/>
            <a:r>
              <a:rPr lang="zh-CN" altLang="en-US" sz="1200">
                <a:solidFill>
                  <a:srgbClr val="000000"/>
                </a:solidFill>
              </a:rPr>
              <a:t>只有乙肝病毒异常的病人才具有传染性。一般来说只要经过规范治疗的乙肝患者，病毒降至正常范围，几乎没有传染性。所谓的“大三阳”和“小三阳”患者，只要乙肝病毒正常，亦没有传染性。</a:t>
            </a:r>
            <a:endParaRPr lang="zh-CN" altLang="en-US"/>
          </a:p>
        </p:txBody>
      </p:sp>
      <p:pic>
        <p:nvPicPr>
          <p:cNvPr id="21511" name="Picture 2" descr="efd1-fyqinct8292686"/>
          <p:cNvPicPr>
            <a:picLocks noChangeAspect="1" noChangeArrowheads="1"/>
          </p:cNvPicPr>
          <p:nvPr/>
        </p:nvPicPr>
        <p:blipFill>
          <a:blip r:embed="rId3" cstate="print"/>
          <a:srcRect/>
          <a:stretch>
            <a:fillRect/>
          </a:stretch>
        </p:blipFill>
        <p:spPr bwMode="auto">
          <a:xfrm>
            <a:off x="4098925" y="2308225"/>
            <a:ext cx="4953000" cy="2362200"/>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2"/>
          <p:cNvSpPr txBox="1">
            <a:spLocks noChangeArrowheads="1"/>
          </p:cNvSpPr>
          <p:nvPr/>
        </p:nvSpPr>
        <p:spPr bwMode="auto">
          <a:xfrm>
            <a:off x="854075" y="42863"/>
            <a:ext cx="3362325" cy="414337"/>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2530"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2531"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2532"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2533"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2534" name="Rectangle 2"/>
          <p:cNvSpPr>
            <a:spLocks noChangeArrowheads="1"/>
          </p:cNvSpPr>
          <p:nvPr/>
        </p:nvSpPr>
        <p:spPr bwMode="auto">
          <a:xfrm>
            <a:off x="436563" y="1150938"/>
            <a:ext cx="8270875" cy="646112"/>
          </a:xfrm>
          <a:prstGeom prst="rect">
            <a:avLst/>
          </a:prstGeom>
          <a:noFill/>
          <a:ln w="9525">
            <a:noFill/>
            <a:miter lim="800000"/>
          </a:ln>
        </p:spPr>
        <p:txBody>
          <a:bodyPr anchor="ctr">
            <a:spAutoFit/>
          </a:bodyPr>
          <a:lstStyle/>
          <a:p>
            <a:pPr indent="304800"/>
            <a:r>
              <a:rPr lang="en-US" altLang="zh-CN" sz="1200" b="1">
                <a:solidFill>
                  <a:srgbClr val="000000"/>
                </a:solidFill>
              </a:rPr>
              <a:t>4</a:t>
            </a:r>
            <a:r>
              <a:rPr lang="zh-CN" altLang="en-US" sz="1200" b="1">
                <a:solidFill>
                  <a:srgbClr val="000000"/>
                </a:solidFill>
              </a:rPr>
              <a:t>、慢性乙肝患者生育时会不会将乙肝传染给孩子？</a:t>
            </a:r>
            <a:endParaRPr lang="zh-CN" altLang="en-US" sz="1200"/>
          </a:p>
          <a:p>
            <a:pPr indent="304800" eaLnBrk="0" hangingPunct="0"/>
            <a:r>
              <a:rPr lang="zh-CN" altLang="en-US" sz="1200">
                <a:solidFill>
                  <a:srgbClr val="000000"/>
                </a:solidFill>
              </a:rPr>
              <a:t>乙肝妈妈有可能传染给宝宝，但是可以通过医学方法有效阻断，乙肝不是遗传病。在新生儿出生</a:t>
            </a:r>
            <a:r>
              <a:rPr lang="en-US" altLang="zh-CN" sz="1200">
                <a:solidFill>
                  <a:srgbClr val="000000"/>
                </a:solidFill>
              </a:rPr>
              <a:t>24</a:t>
            </a:r>
            <a:r>
              <a:rPr lang="zh-CN" altLang="en-US" sz="1200">
                <a:solidFill>
                  <a:srgbClr val="000000"/>
                </a:solidFill>
              </a:rPr>
              <a:t>小时内，尽早注射乙肝免疫球蛋白和乙肝疫苗可有效阻断母婴传播。目前通过有效干预的情况下，乙肝垂直传播的风险无限接近于零。</a:t>
            </a:r>
            <a:endParaRPr lang="zh-CN" altLang="en-US"/>
          </a:p>
        </p:txBody>
      </p:sp>
      <p:pic>
        <p:nvPicPr>
          <p:cNvPr id="22535" name="Picture 1" descr="http://hbimg.huabanimg.com/f172da6a4356ae022dd8164c44d9a0bc9ea4127c5775-s2qcQ9_fw236"/>
          <p:cNvPicPr>
            <a:picLocks noChangeAspect="1" noChangeArrowheads="1"/>
          </p:cNvPicPr>
          <p:nvPr/>
        </p:nvPicPr>
        <p:blipFill>
          <a:blip r:embed="rId3" r:link="rId4" cstate="print"/>
          <a:srcRect/>
          <a:stretch>
            <a:fillRect/>
          </a:stretch>
        </p:blipFill>
        <p:spPr bwMode="auto">
          <a:xfrm>
            <a:off x="6873875" y="2643188"/>
            <a:ext cx="2247900" cy="2085975"/>
          </a:xfrm>
          <a:prstGeom prst="rect">
            <a:avLst/>
          </a:prstGeom>
          <a:noFill/>
          <a:ln w="9525">
            <a:noFill/>
            <a:miter lim="800000"/>
            <a:headEnd/>
            <a:tailEnd/>
          </a:ln>
        </p:spPr>
      </p:pic>
    </p:spTree>
    <p:custDataLst>
      <p:tags r:id="rId5"/>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3554"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3555"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3556"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3557"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3558" name="Rectangle 1"/>
          <p:cNvSpPr>
            <a:spLocks noChangeArrowheads="1"/>
          </p:cNvSpPr>
          <p:nvPr/>
        </p:nvSpPr>
        <p:spPr bwMode="auto">
          <a:xfrm>
            <a:off x="328613" y="1779588"/>
            <a:ext cx="8629650" cy="1014412"/>
          </a:xfrm>
          <a:prstGeom prst="rect">
            <a:avLst/>
          </a:prstGeom>
          <a:noFill/>
          <a:ln w="9525">
            <a:noFill/>
            <a:miter lim="800000"/>
          </a:ln>
        </p:spPr>
        <p:txBody>
          <a:bodyPr anchor="ctr">
            <a:spAutoFit/>
          </a:bodyPr>
          <a:lstStyle/>
          <a:p>
            <a:pPr indent="304800"/>
            <a:r>
              <a:rPr lang="en-US" altLang="zh-CN" sz="1200" b="1">
                <a:solidFill>
                  <a:srgbClr val="000000"/>
                </a:solidFill>
              </a:rPr>
              <a:t>5</a:t>
            </a:r>
            <a:r>
              <a:rPr lang="zh-CN" altLang="en-US" sz="1200" b="1">
                <a:solidFill>
                  <a:srgbClr val="000000"/>
                </a:solidFill>
              </a:rPr>
              <a:t>、慢性乙肝病毒携带者能正常学习、工作吗？</a:t>
            </a:r>
            <a:endParaRPr lang="zh-CN" altLang="en-US" sz="1200"/>
          </a:p>
          <a:p>
            <a:pPr indent="304800" eaLnBrk="0" hangingPunct="0"/>
            <a:r>
              <a:rPr lang="zh-CN" altLang="en-US" sz="1200">
                <a:solidFill>
                  <a:srgbClr val="000000"/>
                </a:solidFill>
              </a:rPr>
              <a:t>国家卫生部</a:t>
            </a:r>
            <a:r>
              <a:rPr lang="en-US" altLang="zh-CN" sz="1200">
                <a:solidFill>
                  <a:srgbClr val="000000"/>
                </a:solidFill>
              </a:rPr>
              <a:t>《</a:t>
            </a:r>
            <a:r>
              <a:rPr lang="zh-CN" altLang="en-US" sz="1200">
                <a:solidFill>
                  <a:srgbClr val="000000"/>
                </a:solidFill>
              </a:rPr>
              <a:t>预防控制乙肝宣传教育知识要点</a:t>
            </a:r>
            <a:r>
              <a:rPr lang="en-US" altLang="zh-CN" sz="1200">
                <a:solidFill>
                  <a:srgbClr val="000000"/>
                </a:solidFill>
              </a:rPr>
              <a:t>》</a:t>
            </a:r>
            <a:r>
              <a:rPr lang="zh-CN" altLang="en-US" sz="1200">
                <a:solidFill>
                  <a:srgbClr val="000000"/>
                </a:solidFill>
              </a:rPr>
              <a:t>明确阐述：乙肝病毒携带者在工作和生活能力上同健康人没有区别。乙肝病毒携带者在生活、工作、学习和社会活动中不对周围人群和环境构成威胁，可以正常学习、就业和生活。从</a:t>
            </a:r>
            <a:r>
              <a:rPr lang="en-US" altLang="zh-CN" sz="1200">
                <a:solidFill>
                  <a:srgbClr val="000000"/>
                </a:solidFill>
              </a:rPr>
              <a:t>2010</a:t>
            </a:r>
            <a:r>
              <a:rPr lang="zh-CN" altLang="en-US" sz="1200">
                <a:solidFill>
                  <a:srgbClr val="000000"/>
                </a:solidFill>
              </a:rPr>
              <a:t>年起，国家人保部、教育部和卫生部颁布的</a:t>
            </a:r>
            <a:r>
              <a:rPr lang="en-US" altLang="zh-CN" sz="1200">
                <a:solidFill>
                  <a:srgbClr val="000000"/>
                </a:solidFill>
              </a:rPr>
              <a:t>《</a:t>
            </a:r>
            <a:r>
              <a:rPr lang="zh-CN" altLang="en-US" sz="1200">
                <a:solidFill>
                  <a:srgbClr val="000000"/>
                </a:solidFill>
              </a:rPr>
              <a:t>关于进一步规范入学和就业体检项目维护乙肝表面抗原携带者入学和就业权利的通知</a:t>
            </a:r>
            <a:r>
              <a:rPr lang="en-US" altLang="zh-CN" sz="1200">
                <a:solidFill>
                  <a:srgbClr val="000000"/>
                </a:solidFill>
              </a:rPr>
              <a:t>》</a:t>
            </a:r>
            <a:r>
              <a:rPr lang="zh-CN" altLang="en-US" sz="1200">
                <a:solidFill>
                  <a:srgbClr val="000000"/>
                </a:solidFill>
              </a:rPr>
              <a:t>已禁止用人单位在招工时，进行乙肝检查，高考、考研等入学考试不再允许检查乙肝。</a:t>
            </a:r>
            <a:endParaRPr lang="zh-CN" altLang="en-US"/>
          </a:p>
        </p:txBody>
      </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2"/>
          <p:cNvSpPr txBox="1">
            <a:spLocks noChangeArrowheads="1"/>
          </p:cNvSpPr>
          <p:nvPr/>
        </p:nvSpPr>
        <p:spPr bwMode="auto">
          <a:xfrm>
            <a:off x="736600" y="12700"/>
            <a:ext cx="3362325" cy="414338"/>
          </a:xfrm>
          <a:prstGeom prst="rect">
            <a:avLst/>
          </a:prstGeom>
          <a:noFill/>
          <a:ln w="9525">
            <a:noFill/>
            <a:miter lim="800000"/>
          </a:ln>
        </p:spPr>
        <p:txBody>
          <a:bodyPr>
            <a:spAutoFit/>
          </a:bodyPr>
          <a:lstStyle/>
          <a:p>
            <a:r>
              <a:rPr lang="zh-CN" altLang="en-US" sz="2100" b="1">
                <a:solidFill>
                  <a:srgbClr val="3D4795"/>
                </a:solidFill>
                <a:latin typeface="微软雅黑" panose="020B0503020204020204" pitchFamily="34" charset="-122"/>
                <a:ea typeface="微软雅黑" panose="020B0503020204020204" pitchFamily="34" charset="-122"/>
                <a:sym typeface="+mn-ea"/>
              </a:rPr>
              <a:t>武汉市新洲区人民医院</a:t>
            </a:r>
            <a:endParaRPr lang="zh-CN" altLang="en-US" sz="2100" b="1">
              <a:solidFill>
                <a:srgbClr val="3D4795"/>
              </a:solidFill>
              <a:latin typeface="微软雅黑" panose="020B0503020204020204" pitchFamily="34" charset="-122"/>
              <a:ea typeface="微软雅黑" panose="020B0503020204020204" pitchFamily="34" charset="-122"/>
              <a:sym typeface="+mn-ea"/>
            </a:endParaRPr>
          </a:p>
        </p:txBody>
      </p:sp>
      <p:sp>
        <p:nvSpPr>
          <p:cNvPr id="24578" name="文本框 4"/>
          <p:cNvSpPr txBox="1">
            <a:spLocks noChangeArrowheads="1"/>
          </p:cNvSpPr>
          <p:nvPr/>
        </p:nvSpPr>
        <p:spPr bwMode="auto">
          <a:xfrm>
            <a:off x="-342900" y="357188"/>
            <a:ext cx="4595813" cy="322262"/>
          </a:xfrm>
          <a:prstGeom prst="rect">
            <a:avLst/>
          </a:prstGeom>
          <a:noFill/>
          <a:ln w="9525">
            <a:noFill/>
            <a:miter lim="800000"/>
          </a:ln>
        </p:spPr>
        <p:txBody>
          <a:bodyPr>
            <a:spAutoFit/>
          </a:bodyPr>
          <a:lstStyle/>
          <a:p>
            <a:pPr algn="ctr"/>
            <a:r>
              <a:rPr lang="zh-CN" altLang="en-US" sz="1500" b="1">
                <a:solidFill>
                  <a:srgbClr val="3D4795"/>
                </a:solidFill>
                <a:latin typeface="微软雅黑" panose="020B0503020204020204" pitchFamily="34" charset="-122"/>
                <a:ea typeface="微软雅黑" panose="020B0503020204020204" pitchFamily="34" charset="-122"/>
                <a:sym typeface="+mn-ea"/>
              </a:rPr>
              <a:t>尚德</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精医</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求实</a:t>
            </a:r>
            <a:r>
              <a:rPr lang="en-US" altLang="zh-CN" sz="1500" b="1">
                <a:solidFill>
                  <a:srgbClr val="3D4795"/>
                </a:solidFill>
                <a:latin typeface="微软雅黑" panose="020B0503020204020204" pitchFamily="34" charset="-122"/>
                <a:ea typeface="微软雅黑" panose="020B0503020204020204" pitchFamily="34" charset="-122"/>
                <a:sym typeface="+mn-ea"/>
              </a:rPr>
              <a:t> </a:t>
            </a:r>
            <a:r>
              <a:rPr lang="zh-CN" altLang="en-US" sz="1500" b="1">
                <a:solidFill>
                  <a:srgbClr val="3D4795"/>
                </a:solidFill>
                <a:latin typeface="微软雅黑" panose="020B0503020204020204" pitchFamily="34" charset="-122"/>
                <a:ea typeface="微软雅黑" panose="020B0503020204020204" pitchFamily="34" charset="-122"/>
                <a:sym typeface="+mn-ea"/>
              </a:rPr>
              <a:t>创新</a:t>
            </a:r>
            <a:endParaRPr lang="zh-CN" altLang="en-US" sz="1500" b="1">
              <a:solidFill>
                <a:srgbClr val="3D4795"/>
              </a:solidFill>
              <a:latin typeface="微软雅黑" panose="020B0503020204020204" pitchFamily="34" charset="-122"/>
              <a:ea typeface="微软雅黑" panose="020B0503020204020204" pitchFamily="34" charset="-122"/>
              <a:sym typeface="+mn-ea"/>
            </a:endParaRPr>
          </a:p>
        </p:txBody>
      </p:sp>
      <p:pic>
        <p:nvPicPr>
          <p:cNvPr id="24579" name="图片 5" descr="院徽 矢量图"/>
          <p:cNvPicPr>
            <a:picLocks noChangeAspect="1"/>
          </p:cNvPicPr>
          <p:nvPr/>
        </p:nvPicPr>
        <p:blipFill>
          <a:blip r:embed="rId1" cstate="print"/>
          <a:srcRect l="16325" t="17976" r="15349" b="23692"/>
          <a:stretch>
            <a:fillRect/>
          </a:stretch>
        </p:blipFill>
        <p:spPr bwMode="auto">
          <a:xfrm>
            <a:off x="0" y="0"/>
            <a:ext cx="854075" cy="731838"/>
          </a:xfrm>
          <a:prstGeom prst="rect">
            <a:avLst/>
          </a:prstGeom>
          <a:noFill/>
          <a:ln w="9525">
            <a:noFill/>
            <a:miter lim="800000"/>
            <a:headEnd/>
            <a:tailEnd/>
          </a:ln>
        </p:spPr>
      </p:pic>
      <p:sp>
        <p:nvSpPr>
          <p:cNvPr id="24580" name="文本框 3"/>
          <p:cNvSpPr txBox="1">
            <a:spLocks noChangeArrowheads="1"/>
          </p:cNvSpPr>
          <p:nvPr/>
        </p:nvSpPr>
        <p:spPr bwMode="auto">
          <a:xfrm>
            <a:off x="4841875" y="3867150"/>
            <a:ext cx="3525838" cy="107950"/>
          </a:xfrm>
          <a:prstGeom prst="rect">
            <a:avLst/>
          </a:prstGeom>
          <a:noFill/>
          <a:ln w="9525">
            <a:noFill/>
            <a:miter lim="800000"/>
          </a:ln>
        </p:spPr>
        <p:txBody>
          <a:bodyPr>
            <a:spAutoFit/>
          </a:bodyPr>
          <a:lstStyle/>
          <a:p>
            <a:r>
              <a:rPr lang="en-US" altLang="zh-CN" sz="100">
                <a:solidFill>
                  <a:srgbClr val="000000"/>
                </a:solidFill>
              </a:rPr>
              <a:t>2021</a:t>
            </a:r>
            <a:r>
              <a:rPr lang="zh-CN" altLang="en-US" sz="100">
                <a:solidFill>
                  <a:srgbClr val="000000"/>
                </a:solidFill>
              </a:rPr>
              <a:t>年</a:t>
            </a:r>
            <a:r>
              <a:rPr lang="en-US" altLang="zh-CN" sz="100">
                <a:solidFill>
                  <a:srgbClr val="000000"/>
                </a:solidFill>
              </a:rPr>
              <a:t>10</a:t>
            </a:r>
            <a:r>
              <a:rPr lang="zh-CN" altLang="en-US" sz="100">
                <a:solidFill>
                  <a:srgbClr val="000000"/>
                </a:solidFill>
              </a:rPr>
              <a:t>月</a:t>
            </a:r>
            <a:r>
              <a:rPr lang="en-US" altLang="zh-CN" sz="100">
                <a:solidFill>
                  <a:srgbClr val="000000"/>
                </a:solidFill>
              </a:rPr>
              <a:t>10</a:t>
            </a:r>
            <a:r>
              <a:rPr lang="zh-CN" altLang="en-US" sz="100">
                <a:solidFill>
                  <a:srgbClr val="000000"/>
                </a:solidFill>
              </a:rPr>
              <a:t>日</a:t>
            </a:r>
            <a:endParaRPr lang="zh-CN" altLang="en-US" sz="100">
              <a:solidFill>
                <a:srgbClr val="000000"/>
              </a:solidFill>
            </a:endParaRPr>
          </a:p>
        </p:txBody>
      </p:sp>
      <p:pic>
        <p:nvPicPr>
          <p:cNvPr id="24581" name="图片 3" descr="aa35fd05a78d7e9e024e07553cb451b6"/>
          <p:cNvPicPr>
            <a:picLocks noChangeAspect="1"/>
          </p:cNvPicPr>
          <p:nvPr/>
        </p:nvPicPr>
        <p:blipFill>
          <a:blip r:embed="rId2" cstate="print"/>
          <a:srcRect l="4030" t="10834" r="4565" b="9608"/>
          <a:stretch>
            <a:fillRect/>
          </a:stretch>
        </p:blipFill>
        <p:spPr bwMode="auto">
          <a:xfrm>
            <a:off x="-9525" y="4864100"/>
            <a:ext cx="9131300" cy="279400"/>
          </a:xfrm>
          <a:prstGeom prst="rect">
            <a:avLst/>
          </a:prstGeom>
          <a:noFill/>
          <a:ln w="9525">
            <a:noFill/>
            <a:miter lim="800000"/>
            <a:headEnd/>
            <a:tailEnd/>
          </a:ln>
        </p:spPr>
      </p:pic>
      <p:sp>
        <p:nvSpPr>
          <p:cNvPr id="24582" name="Rectangle 1"/>
          <p:cNvSpPr>
            <a:spLocks noChangeArrowheads="1"/>
          </p:cNvSpPr>
          <p:nvPr/>
        </p:nvSpPr>
        <p:spPr bwMode="auto">
          <a:xfrm>
            <a:off x="325438" y="1166019"/>
            <a:ext cx="8489950" cy="2768600"/>
          </a:xfrm>
          <a:prstGeom prst="rect">
            <a:avLst/>
          </a:prstGeom>
          <a:noFill/>
          <a:ln w="9525">
            <a:noFill/>
            <a:miter lim="800000"/>
          </a:ln>
        </p:spPr>
        <p:txBody>
          <a:bodyPr anchor="ctr">
            <a:spAutoFit/>
          </a:bodyPr>
          <a:lstStyle/>
          <a:p>
            <a:pPr indent="266700"/>
            <a:r>
              <a:rPr lang="en-US" altLang="zh-CN" sz="1200" b="1">
                <a:solidFill>
                  <a:srgbClr val="FF0000"/>
                </a:solidFill>
                <a:cs typeface="Arial" panose="020B0604020202020204" pitchFamily="34" charset="0"/>
              </a:rPr>
              <a:t>6. </a:t>
            </a:r>
            <a:r>
              <a:rPr lang="zh-CN" altLang="en-US" sz="1200" b="1">
                <a:solidFill>
                  <a:srgbClr val="FF0000"/>
                </a:solidFill>
                <a:cs typeface="Arial" panose="020B0604020202020204" pitchFamily="34" charset="0"/>
              </a:rPr>
              <a:t>慢性乙肝是不是都要抗病毒治疗？乙肝病毒的正常值是多少？</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*血清</a:t>
            </a:r>
            <a:r>
              <a:rPr lang="en-US" altLang="zh-CN" sz="1200">
                <a:solidFill>
                  <a:srgbClr val="FF0000"/>
                </a:solidFill>
                <a:cs typeface="Arial" panose="020B0604020202020204" pitchFamily="34" charset="0"/>
              </a:rPr>
              <a:t>HBV DNA</a:t>
            </a:r>
            <a:r>
              <a:rPr lang="zh-CN" altLang="en-US" sz="1200">
                <a:solidFill>
                  <a:srgbClr val="FF0000"/>
                </a:solidFill>
                <a:cs typeface="Arial" panose="020B0604020202020204" pitchFamily="34" charset="0"/>
              </a:rPr>
              <a:t>阴性、</a:t>
            </a:r>
            <a:r>
              <a:rPr lang="en-US" altLang="zh-CN" sz="1200">
                <a:solidFill>
                  <a:srgbClr val="FF0000"/>
                </a:solidFill>
                <a:cs typeface="Arial" panose="020B0604020202020204" pitchFamily="34" charset="0"/>
              </a:rPr>
              <a:t>ALT</a:t>
            </a:r>
            <a:r>
              <a:rPr lang="zh-CN" altLang="en-US" sz="1200">
                <a:solidFill>
                  <a:srgbClr val="FF0000"/>
                </a:solidFill>
                <a:cs typeface="Arial" panose="020B0604020202020204" pitchFamily="34" charset="0"/>
              </a:rPr>
              <a:t>持续正常，需要抗病毒治疗</a:t>
            </a:r>
            <a:r>
              <a:rPr lang="zh-CN" altLang="en-US" sz="1200">
                <a:solidFill>
                  <a:srgbClr val="FF0000"/>
                </a:solidFill>
                <a:cs typeface="Arial" panose="020B0604020202020204" pitchFamily="34" charset="0"/>
              </a:rPr>
              <a:t>前提（有下列情况之一：肝硬化、肝衰竭、 HCC、 肝移植，接受化学治疗、靶向药物及免疫抑制剂治疗，接受丙型肝炎DAA治疗）。</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*血清</a:t>
            </a:r>
            <a:r>
              <a:rPr lang="en-US" altLang="zh-CN" sz="1200">
                <a:solidFill>
                  <a:srgbClr val="FF0000"/>
                </a:solidFill>
                <a:cs typeface="Arial" panose="020B0604020202020204" pitchFamily="34" charset="0"/>
              </a:rPr>
              <a:t>HBV DNA</a:t>
            </a:r>
            <a:r>
              <a:rPr lang="zh-CN" altLang="en-US" sz="1200">
                <a:solidFill>
                  <a:srgbClr val="FF0000"/>
                </a:solidFill>
                <a:cs typeface="Arial" panose="020B0604020202020204" pitchFamily="34" charset="0"/>
              </a:rPr>
              <a:t>阳性、</a:t>
            </a:r>
            <a:r>
              <a:rPr lang="en-US" altLang="zh-CN" sz="1200">
                <a:solidFill>
                  <a:srgbClr val="FF0000"/>
                </a:solidFill>
                <a:cs typeface="Arial" panose="020B0604020202020204" pitchFamily="34" charset="0"/>
              </a:rPr>
              <a:t>ALT</a:t>
            </a:r>
            <a:r>
              <a:rPr lang="zh-CN" altLang="en-US" sz="1200">
                <a:solidFill>
                  <a:srgbClr val="FF0000"/>
                </a:solidFill>
                <a:cs typeface="Arial" panose="020B0604020202020204" pitchFamily="34" charset="0"/>
              </a:rPr>
              <a:t>持续异常，且排除其他原因所致者，建议行抗病毒治疗。</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*血清</a:t>
            </a:r>
            <a:r>
              <a:rPr lang="en-US" altLang="zh-CN" sz="1200">
                <a:solidFill>
                  <a:srgbClr val="FF0000"/>
                </a:solidFill>
                <a:cs typeface="Arial" panose="020B0604020202020204" pitchFamily="34" charset="0"/>
              </a:rPr>
              <a:t>HBV DNA</a:t>
            </a:r>
            <a:r>
              <a:rPr lang="zh-CN" altLang="en-US" sz="1200">
                <a:solidFill>
                  <a:srgbClr val="FF0000"/>
                </a:solidFill>
                <a:cs typeface="Arial" panose="020B0604020202020204" pitchFamily="34" charset="0"/>
              </a:rPr>
              <a:t>阳性合并肝硬化患者，建议行抗病毒治疗。</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*血清</a:t>
            </a:r>
            <a:r>
              <a:rPr lang="en-US" altLang="zh-CN" sz="1200">
                <a:solidFill>
                  <a:srgbClr val="FF0000"/>
                </a:solidFill>
                <a:cs typeface="Arial" panose="020B0604020202020204" pitchFamily="34" charset="0"/>
              </a:rPr>
              <a:t>HBV DNA</a:t>
            </a:r>
            <a:r>
              <a:rPr lang="zh-CN" altLang="en-US" sz="1200">
                <a:solidFill>
                  <a:srgbClr val="FF0000"/>
                </a:solidFill>
                <a:cs typeface="Arial" panose="020B0604020202020204" pitchFamily="34" charset="0"/>
              </a:rPr>
              <a:t>阳性、</a:t>
            </a:r>
            <a:r>
              <a:rPr lang="en-US" altLang="zh-CN" sz="1200">
                <a:solidFill>
                  <a:srgbClr val="FF0000"/>
                </a:solidFill>
                <a:cs typeface="Arial" panose="020B0604020202020204" pitchFamily="34" charset="0"/>
              </a:rPr>
              <a:t>ALT</a:t>
            </a:r>
            <a:r>
              <a:rPr lang="zh-CN" altLang="en-US" sz="1200">
                <a:solidFill>
                  <a:srgbClr val="FF0000"/>
                </a:solidFill>
                <a:cs typeface="Arial" panose="020B0604020202020204" pitchFamily="34" charset="0"/>
              </a:rPr>
              <a:t>正常，有下列情况之一者建议抗病毒治疗。</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a:t>
            </a:r>
            <a:r>
              <a:rPr lang="en-US" altLang="zh-CN" sz="1200">
                <a:solidFill>
                  <a:srgbClr val="FF0000"/>
                </a:solidFill>
                <a:cs typeface="Arial" panose="020B0604020202020204" pitchFamily="34" charset="0"/>
              </a:rPr>
              <a:t>1</a:t>
            </a:r>
            <a:r>
              <a:rPr lang="zh-CN" altLang="en-US" sz="1200">
                <a:solidFill>
                  <a:srgbClr val="FF0000"/>
                </a:solidFill>
                <a:cs typeface="Arial" panose="020B0604020202020204" pitchFamily="34" charset="0"/>
              </a:rPr>
              <a:t>）</a:t>
            </a:r>
            <a:r>
              <a:rPr sz="1200">
                <a:solidFill>
                  <a:srgbClr val="FF0000"/>
                </a:solidFill>
                <a:cs typeface="Arial" panose="020B0604020202020204" pitchFamily="34" charset="0"/>
              </a:rPr>
              <a:t>无创指标或肝组织学检查，提示肝脏存在明显炎症 (G≥2) 或纤维化 (F≥2)</a:t>
            </a:r>
            <a:r>
              <a:rPr lang="zh-CN" altLang="en-US" sz="1200">
                <a:solidFill>
                  <a:srgbClr val="FF0000"/>
                </a:solidFill>
                <a:cs typeface="Arial" panose="020B0604020202020204" pitchFamily="34" charset="0"/>
              </a:rPr>
              <a:t>。</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a:t>
            </a:r>
            <a:r>
              <a:rPr lang="en-US" altLang="zh-CN" sz="1200">
                <a:solidFill>
                  <a:srgbClr val="FF0000"/>
                </a:solidFill>
                <a:cs typeface="Arial" panose="020B0604020202020204" pitchFamily="34" charset="0"/>
              </a:rPr>
              <a:t>2</a:t>
            </a:r>
            <a:r>
              <a:rPr lang="zh-CN" altLang="en-US" sz="1200">
                <a:solidFill>
                  <a:srgbClr val="FF0000"/>
                </a:solidFill>
                <a:cs typeface="Arial" panose="020B0604020202020204" pitchFamily="34" charset="0"/>
              </a:rPr>
              <a:t>）有乙型肝炎肝硬化或肝癌家族史。</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a:t>
            </a:r>
            <a:r>
              <a:rPr lang="en-US" altLang="zh-CN" sz="1200">
                <a:solidFill>
                  <a:srgbClr val="FF0000"/>
                </a:solidFill>
                <a:cs typeface="Arial" panose="020B0604020202020204" pitchFamily="34" charset="0"/>
              </a:rPr>
              <a:t>3</a:t>
            </a:r>
            <a:r>
              <a:rPr lang="zh-CN" altLang="en-US" sz="1200">
                <a:solidFill>
                  <a:srgbClr val="FF0000"/>
                </a:solidFill>
                <a:cs typeface="Arial" panose="020B0604020202020204" pitchFamily="34" charset="0"/>
              </a:rPr>
              <a:t>） 年龄</a:t>
            </a:r>
            <a:r>
              <a:rPr lang="en-US" altLang="zh-CN" sz="1200">
                <a:solidFill>
                  <a:srgbClr val="FF0000"/>
                </a:solidFill>
                <a:cs typeface="Arial" panose="020B0604020202020204" pitchFamily="34" charset="0"/>
              </a:rPr>
              <a:t>&gt;30</a:t>
            </a:r>
            <a:r>
              <a:rPr lang="zh-CN" altLang="en-US" sz="1200">
                <a:solidFill>
                  <a:srgbClr val="FF0000"/>
                </a:solidFill>
                <a:cs typeface="Arial" panose="020B0604020202020204" pitchFamily="34" charset="0"/>
              </a:rPr>
              <a:t>岁者。</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a:t>
            </a:r>
            <a:r>
              <a:rPr lang="en-US" altLang="zh-CN" sz="1200">
                <a:solidFill>
                  <a:srgbClr val="FF0000"/>
                </a:solidFill>
                <a:cs typeface="Arial" panose="020B0604020202020204" pitchFamily="34" charset="0"/>
              </a:rPr>
              <a:t>4</a:t>
            </a:r>
            <a:r>
              <a:rPr lang="zh-CN" altLang="en-US" sz="1200">
                <a:solidFill>
                  <a:srgbClr val="FF0000"/>
                </a:solidFill>
                <a:cs typeface="Arial" panose="020B0604020202020204" pitchFamily="34" charset="0"/>
              </a:rPr>
              <a:t>） </a:t>
            </a:r>
            <a:r>
              <a:rPr lang="en-US" altLang="zh-CN" sz="1200">
                <a:solidFill>
                  <a:srgbClr val="FF0000"/>
                </a:solidFill>
                <a:cs typeface="Arial" panose="020B0604020202020204" pitchFamily="34" charset="0"/>
              </a:rPr>
              <a:t>HBV</a:t>
            </a:r>
            <a:r>
              <a:rPr lang="zh-CN" altLang="en-US" sz="1200">
                <a:solidFill>
                  <a:srgbClr val="FF0000"/>
                </a:solidFill>
                <a:cs typeface="Arial" panose="020B0604020202020204" pitchFamily="34" charset="0"/>
              </a:rPr>
              <a:t>相关肝外表现（如</a:t>
            </a:r>
            <a:r>
              <a:rPr lang="en-US" altLang="zh-CN" sz="1200">
                <a:solidFill>
                  <a:srgbClr val="FF0000"/>
                </a:solidFill>
                <a:cs typeface="Arial" panose="020B0604020202020204" pitchFamily="34" charset="0"/>
              </a:rPr>
              <a:t>HBV</a:t>
            </a:r>
            <a:r>
              <a:rPr lang="zh-CN" altLang="en-US" sz="1200">
                <a:solidFill>
                  <a:srgbClr val="FF0000"/>
                </a:solidFill>
                <a:cs typeface="Arial" panose="020B0604020202020204" pitchFamily="34" charset="0"/>
              </a:rPr>
              <a:t>相关性肾小球肾炎等）。</a:t>
            </a:r>
            <a:endParaRPr lang="zh-CN" altLang="en-US" sz="1200">
              <a:solidFill>
                <a:srgbClr val="FF0000"/>
              </a:solidFill>
            </a:endParaRPr>
          </a:p>
          <a:p>
            <a:pPr indent="266700" eaLnBrk="0" hangingPunct="0"/>
            <a:r>
              <a:rPr lang="zh-CN" altLang="en-US" sz="1200">
                <a:solidFill>
                  <a:srgbClr val="FF0000"/>
                </a:solidFill>
                <a:cs typeface="Arial" panose="020B0604020202020204" pitchFamily="34" charset="0"/>
              </a:rPr>
              <a:t>*有部分乙肝方面的专家建议所有乙肝病毒阳性的患者都需要进行抗病毒治疗，但是暂时没有取得共识，需要肝病科的医生根据病人的具体情况做出是否抗病毒治疗的决定。</a:t>
            </a:r>
            <a:endParaRPr lang="zh-CN" altLang="en-US" sz="1200">
              <a:solidFill>
                <a:srgbClr val="FF0000"/>
              </a:solidFill>
            </a:endParaRPr>
          </a:p>
          <a:p>
            <a:pPr indent="266700" eaLnBrk="0" hangingPunct="0"/>
            <a:r>
              <a:rPr lang="zh-CN" altLang="en-US" sz="1000">
                <a:solidFill>
                  <a:srgbClr val="FF0000"/>
                </a:solidFill>
                <a:latin typeface="微软雅黑" panose="020B0503020204020204" pitchFamily="34" charset="-122"/>
                <a:ea typeface="微软雅黑" panose="020B0503020204020204" pitchFamily="34" charset="-122"/>
              </a:rPr>
              <a:t>关于乙肝病毒正常值，不同的试剂，参考值的正常范围也是不一样的，普通的试剂可以</a:t>
            </a:r>
            <a:r>
              <a:rPr lang="en-US" altLang="zh-CN" sz="1000">
                <a:solidFill>
                  <a:srgbClr val="FF0000"/>
                </a:solidFill>
                <a:latin typeface="微软雅黑" panose="020B0503020204020204" pitchFamily="34" charset="-122"/>
                <a:ea typeface="微软雅黑" panose="020B0503020204020204" pitchFamily="34" charset="-122"/>
              </a:rPr>
              <a:t>&lt;500</a:t>
            </a:r>
            <a:r>
              <a:rPr lang="zh-CN" altLang="en-US" sz="1000">
                <a:solidFill>
                  <a:srgbClr val="FF0000"/>
                </a:solidFill>
                <a:latin typeface="微软雅黑" panose="020B0503020204020204" pitchFamily="34" charset="-122"/>
                <a:ea typeface="微软雅黑" panose="020B0503020204020204" pitchFamily="34" charset="-122"/>
              </a:rPr>
              <a:t>拷贝每毫升，或者</a:t>
            </a:r>
            <a:r>
              <a:rPr lang="en-US" altLang="zh-CN" sz="1000">
                <a:solidFill>
                  <a:srgbClr val="FF0000"/>
                </a:solidFill>
                <a:latin typeface="微软雅黑" panose="020B0503020204020204" pitchFamily="34" charset="-122"/>
                <a:ea typeface="微软雅黑" panose="020B0503020204020204" pitchFamily="34" charset="-122"/>
              </a:rPr>
              <a:t>〈1000</a:t>
            </a:r>
            <a:r>
              <a:rPr lang="zh-CN" altLang="en-US" sz="1000">
                <a:solidFill>
                  <a:srgbClr val="FF0000"/>
                </a:solidFill>
                <a:latin typeface="微软雅黑" panose="020B0503020204020204" pitchFamily="34" charset="-122"/>
                <a:ea typeface="微软雅黑" panose="020B0503020204020204" pitchFamily="34" charset="-122"/>
              </a:rPr>
              <a:t>拷贝每毫升，如果是超敏乙肝病毒</a:t>
            </a:r>
            <a:r>
              <a:rPr lang="en-US" altLang="zh-CN" sz="1000">
                <a:solidFill>
                  <a:srgbClr val="FF0000"/>
                </a:solidFill>
                <a:latin typeface="微软雅黑" panose="020B0503020204020204" pitchFamily="34" charset="-122"/>
                <a:ea typeface="微软雅黑" panose="020B0503020204020204" pitchFamily="34" charset="-122"/>
              </a:rPr>
              <a:t>DNA</a:t>
            </a:r>
            <a:r>
              <a:rPr lang="zh-CN" altLang="en-US" sz="1000">
                <a:solidFill>
                  <a:srgbClr val="FF0000"/>
                </a:solidFill>
                <a:latin typeface="微软雅黑" panose="020B0503020204020204" pitchFamily="34" charset="-122"/>
                <a:ea typeface="微软雅黑" panose="020B0503020204020204" pitchFamily="34" charset="-122"/>
              </a:rPr>
              <a:t>检测的话，可能最小值小于</a:t>
            </a:r>
            <a:r>
              <a:rPr lang="en-US" altLang="zh-CN" sz="1000">
                <a:solidFill>
                  <a:srgbClr val="FF0000"/>
                </a:solidFill>
                <a:latin typeface="微软雅黑" panose="020B0503020204020204" pitchFamily="34" charset="-122"/>
                <a:ea typeface="微软雅黑" panose="020B0503020204020204" pitchFamily="34" charset="-122"/>
              </a:rPr>
              <a:t>10</a:t>
            </a:r>
            <a:r>
              <a:rPr lang="zh-CN" altLang="en-US" sz="1000">
                <a:solidFill>
                  <a:srgbClr val="FF0000"/>
                </a:solidFill>
                <a:latin typeface="微软雅黑" panose="020B0503020204020204" pitchFamily="34" charset="-122"/>
                <a:ea typeface="微软雅黑" panose="020B0503020204020204" pitchFamily="34" charset="-122"/>
              </a:rPr>
              <a:t>或者更小的一些数值，不同的检测试剂的正常值范围不同。理论上来说，只要血中检查到乙肝病毒，都是病毒阳性。</a:t>
            </a:r>
            <a:endParaRPr lang="zh-CN" altLang="en-US" sz="1000">
              <a:solidFill>
                <a:srgbClr val="FF0000"/>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SLIDE_BK_DARK_LIGHT" val="2"/>
  <p:tag name="KSO_WM_SLIDE_BACKGROUND_TYPE" val="general"/>
</p:tagLst>
</file>

<file path=ppt/tags/tag10.xml><?xml version="1.0" encoding="utf-8"?>
<p:tagLst xmlns:p="http://schemas.openxmlformats.org/presentationml/2006/main">
  <p:tag name="KSO_WM_SLIDE_BK_DARK_LIGHT" val="2"/>
  <p:tag name="KSO_WM_SLIDE_BACKGROUND_TYPE" val="general"/>
</p:tagLst>
</file>

<file path=ppt/tags/tag11.xml><?xml version="1.0" encoding="utf-8"?>
<p:tagLst xmlns:p="http://schemas.openxmlformats.org/presentationml/2006/main">
  <p:tag name="KSO_WM_SLIDE_BK_DARK_LIGHT" val="2"/>
  <p:tag name="KSO_WM_SLIDE_BACKGROUND_TYPE" val="general"/>
</p:tagLst>
</file>

<file path=ppt/tags/tag12.xml><?xml version="1.0" encoding="utf-8"?>
<p:tagLst xmlns:p="http://schemas.openxmlformats.org/presentationml/2006/main">
  <p:tag name="KSO_WM_SLIDE_BK_DARK_LIGHT" val="2"/>
  <p:tag name="KSO_WM_SLIDE_BACKGROUND_TYPE" val="general"/>
</p:tagLst>
</file>

<file path=ppt/tags/tag13.xml><?xml version="1.0" encoding="utf-8"?>
<p:tagLst xmlns:p="http://schemas.openxmlformats.org/presentationml/2006/main">
  <p:tag name="KSO_WM_SLIDE_BK_DARK_LIGHT" val="2"/>
  <p:tag name="KSO_WM_SLIDE_BACKGROUND_TYPE" val="general"/>
</p:tagLst>
</file>

<file path=ppt/tags/tag14.xml><?xml version="1.0" encoding="utf-8"?>
<p:tagLst xmlns:p="http://schemas.openxmlformats.org/presentationml/2006/main">
  <p:tag name="KSO_WM_SLIDE_BK_DARK_LIGHT" val="2"/>
  <p:tag name="KSO_WM_SLIDE_BACKGROUND_TYPE" val="general"/>
</p:tagLst>
</file>

<file path=ppt/tags/tag15.xml><?xml version="1.0" encoding="utf-8"?>
<p:tagLst xmlns:p="http://schemas.openxmlformats.org/presentationml/2006/main">
  <p:tag name="KSO_WM_SLIDE_BK_DARK_LIGHT" val="2"/>
  <p:tag name="KSO_WM_SLIDE_BACKGROUND_TYPE" val="general"/>
</p:tagLst>
</file>

<file path=ppt/tags/tag16.xml><?xml version="1.0" encoding="utf-8"?>
<p:tagLst xmlns:p="http://schemas.openxmlformats.org/presentationml/2006/main">
  <p:tag name="KSO_WM_SLIDE_BK_DARK_LIGHT" val="2"/>
  <p:tag name="KSO_WM_SLIDE_BACKGROUND_TYPE" val="general"/>
</p:tagLst>
</file>

<file path=ppt/tags/tag17.xml><?xml version="1.0" encoding="utf-8"?>
<p:tagLst xmlns:p="http://schemas.openxmlformats.org/presentationml/2006/main">
  <p:tag name="KSO_WM_SLIDE_BK_DARK_LIGHT" val="2"/>
  <p:tag name="KSO_WM_SLIDE_BACKGROUND_TYPE" val="general"/>
</p:tagLst>
</file>

<file path=ppt/tags/tag18.xml><?xml version="1.0" encoding="utf-8"?>
<p:tagLst xmlns:p="http://schemas.openxmlformats.org/presentationml/2006/main">
  <p:tag name="KSO_WM_SLIDE_BK_DARK_LIGHT" val="2"/>
  <p:tag name="KSO_WM_SLIDE_BACKGROUND_TYPE" val="general"/>
</p:tagLst>
</file>

<file path=ppt/tags/tag19.xml><?xml version="1.0" encoding="utf-8"?>
<p:tagLst xmlns:p="http://schemas.openxmlformats.org/presentationml/2006/main">
  <p:tag name="KSO_WM_SLIDE_BK_DARK_LIGHT" val="2"/>
  <p:tag name="KSO_WM_SLIDE_BACKGROUND_TYPE" val="general"/>
</p:tagLst>
</file>

<file path=ppt/tags/tag2.xml><?xml version="1.0" encoding="utf-8"?>
<p:tagLst xmlns:p="http://schemas.openxmlformats.org/presentationml/2006/main">
  <p:tag name="KSO_WM_SLIDE_BK_DARK_LIGHT" val="2"/>
  <p:tag name="KSO_WM_SLIDE_BACKGROUND_TYPE" val="general"/>
</p:tagLst>
</file>

<file path=ppt/tags/tag20.xml><?xml version="1.0" encoding="utf-8"?>
<p:tagLst xmlns:p="http://schemas.openxmlformats.org/presentationml/2006/main">
  <p:tag name="KSO_WM_SLIDE_BK_DARK_LIGHT" val="2"/>
  <p:tag name="KSO_WM_SLIDE_BACKGROUND_TYPE" val="general"/>
</p:tagLst>
</file>

<file path=ppt/tags/tag21.xml><?xml version="1.0" encoding="utf-8"?>
<p:tagLst xmlns:p="http://schemas.openxmlformats.org/presentationml/2006/main">
  <p:tag name="KSO_WM_SLIDE_BK_DARK_LIGHT" val="2"/>
  <p:tag name="KSO_WM_SLIDE_BACKGROUND_TYPE" val="general"/>
</p:tagLst>
</file>

<file path=ppt/tags/tag22.xml><?xml version="1.0" encoding="utf-8"?>
<p:tagLst xmlns:p="http://schemas.openxmlformats.org/presentationml/2006/main">
  <p:tag name="KSO_WM_SLIDE_BK_DARK_LIGHT" val="2"/>
  <p:tag name="KSO_WM_SLIDE_BACKGROUND_TYPE" val="general"/>
</p:tagLst>
</file>

<file path=ppt/tags/tag23.xml><?xml version="1.0" encoding="utf-8"?>
<p:tagLst xmlns:p="http://schemas.openxmlformats.org/presentationml/2006/main">
  <p:tag name="KSO_WM_SLIDE_BK_DARK_LIGHT" val="2"/>
  <p:tag name="KSO_WM_SLIDE_BACKGROUND_TYPE" val="general"/>
</p:tagLst>
</file>

<file path=ppt/tags/tag24.xml><?xml version="1.0" encoding="utf-8"?>
<p:tagLst xmlns:p="http://schemas.openxmlformats.org/presentationml/2006/main">
  <p:tag name="KSO_WM_SLIDE_BK_DARK_LIGHT" val="2"/>
  <p:tag name="KSO_WM_SLIDE_BACKGROUND_TYPE" val="general"/>
</p:tagLst>
</file>

<file path=ppt/tags/tag25.xml><?xml version="1.0" encoding="utf-8"?>
<p:tagLst xmlns:p="http://schemas.openxmlformats.org/presentationml/2006/main">
  <p:tag name="KSO_WPP_MARK_KEY" val="939e2f27-64d3-42e0-9ed1-80f8a7aa3c2c"/>
  <p:tag name="COMMONDATA" val="eyJoZGlkIjoiYzcxODI1Y2M3YzdlYTViM2E1ZmY2NmIwOGI3MDcwNGUifQ=="/>
</p:tagLst>
</file>

<file path=ppt/tags/tag3.xml><?xml version="1.0" encoding="utf-8"?>
<p:tagLst xmlns:p="http://schemas.openxmlformats.org/presentationml/2006/main">
  <p:tag name="KSO_WM_SLIDE_BK_DARK_LIGHT" val="2"/>
  <p:tag name="KSO_WM_SLIDE_BACKGROUND_TYPE" val="general"/>
</p:tagLst>
</file>

<file path=ppt/tags/tag4.xml><?xml version="1.0" encoding="utf-8"?>
<p:tagLst xmlns:p="http://schemas.openxmlformats.org/presentationml/2006/main">
  <p:tag name="KSO_WM_SLIDE_BK_DARK_LIGHT" val="2"/>
  <p:tag name="KSO_WM_SLIDE_BACKGROUND_TYPE" val="general"/>
</p:tagLst>
</file>

<file path=ppt/tags/tag5.xml><?xml version="1.0" encoding="utf-8"?>
<p:tagLst xmlns:p="http://schemas.openxmlformats.org/presentationml/2006/main">
  <p:tag name="KSO_WM_SLIDE_BK_DARK_LIGHT" val="2"/>
  <p:tag name="KSO_WM_SLIDE_BACKGROUND_TYPE" val="general"/>
</p:tagLst>
</file>

<file path=ppt/tags/tag6.xml><?xml version="1.0" encoding="utf-8"?>
<p:tagLst xmlns:p="http://schemas.openxmlformats.org/presentationml/2006/main">
  <p:tag name="KSO_WM_SLIDE_BK_DARK_LIGHT" val="2"/>
  <p:tag name="KSO_WM_SLIDE_BACKGROUND_TYPE" val="general"/>
</p:tagLst>
</file>

<file path=ppt/tags/tag7.xml><?xml version="1.0" encoding="utf-8"?>
<p:tagLst xmlns:p="http://schemas.openxmlformats.org/presentationml/2006/main">
  <p:tag name="KSO_WM_SLIDE_BK_DARK_LIGHT" val="2"/>
  <p:tag name="KSO_WM_SLIDE_BACKGROUND_TYPE" val="general"/>
</p:tagLst>
</file>

<file path=ppt/tags/tag8.xml><?xml version="1.0" encoding="utf-8"?>
<p:tagLst xmlns:p="http://schemas.openxmlformats.org/presentationml/2006/main">
  <p:tag name="KSO_WM_SLIDE_BK_DARK_LIGHT" val="2"/>
  <p:tag name="KSO_WM_SLIDE_BACKGROUND_TYPE" val="general"/>
</p:tagLst>
</file>

<file path=ppt/tags/tag9.xml><?xml version="1.0" encoding="utf-8"?>
<p:tagLst xmlns:p="http://schemas.openxmlformats.org/presentationml/2006/main">
  <p:tag name="KSO_WM_SLIDE_BK_DARK_LIGHT" val="2"/>
  <p:tag name="KSO_WM_SLIDE_BACKGROUND_TYPE" val="general"/>
</p:tagLst>
</file>

<file path=ppt/theme/theme1.xml><?xml version="1.0" encoding="utf-8"?>
<a:theme xmlns:a="http://schemas.openxmlformats.org/drawingml/2006/main" name="Presentation">
  <a:themeElements>
    <a:clrScheme name="Presentation 1">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Presentation">
      <a:majorFont>
        <a:latin typeface="Arial"/>
        <a:ea typeface="SimSun"/>
        <a:cs typeface="Times New Roman"/>
      </a:majorFont>
      <a:minorFont>
        <a:latin typeface="Verdana"/>
        <a:ea typeface="Verdana"/>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lang="en-US" altLang="zh-CN"/>
        </a:defPPr>
      </a:lstStyle>
    </a:txDef>
  </a:objectDefaults>
  <a:extraClrSchemeLst>
    <a:extraClrScheme>
      <a:clrScheme name="Presentation 1">
        <a:dk1>
          <a:srgbClr val="000000"/>
        </a:dk1>
        <a:lt1>
          <a:srgbClr val="FFFFFF"/>
        </a:lt1>
        <a:dk2>
          <a:srgbClr val="830051"/>
        </a:dk2>
        <a:lt2>
          <a:srgbClr val="F0AB00"/>
        </a:lt2>
        <a:accent1>
          <a:srgbClr val="830051"/>
        </a:accent1>
        <a:accent2>
          <a:srgbClr val="003865"/>
        </a:accent2>
        <a:accent3>
          <a:srgbClr val="FFFFFF"/>
        </a:accent3>
        <a:accent4>
          <a:srgbClr val="000000"/>
        </a:accent4>
        <a:accent5>
          <a:srgbClr val="C1AAB3"/>
        </a:accent5>
        <a:accent6>
          <a:srgbClr val="00325B"/>
        </a:accent6>
        <a:hlink>
          <a:srgbClr val="003865"/>
        </a:hlink>
        <a:folHlink>
          <a:srgbClr val="9DA7AC"/>
        </a:folHlink>
      </a:clrScheme>
      <a:clrMap bg1="lt1" tx1="dk1" bg2="lt2" tx2="dk2" accent1="accent1" accent2="accent2" accent3="accent3" accent4="accent4" accent5="accent5" accent6="accent6" hlink="hlink" folHlink="folHlink"/>
    </a:extraClrScheme>
    <a:extraClrScheme>
      <a:clrScheme name="Presentation 2">
        <a:dk1>
          <a:srgbClr val="830051"/>
        </a:dk1>
        <a:lt1>
          <a:srgbClr val="FFFFFF"/>
        </a:lt1>
        <a:dk2>
          <a:srgbClr val="000000"/>
        </a:dk2>
        <a:lt2>
          <a:srgbClr val="F0AB00"/>
        </a:lt2>
        <a:accent1>
          <a:srgbClr val="830051"/>
        </a:accent1>
        <a:accent2>
          <a:srgbClr val="003865"/>
        </a:accent2>
        <a:accent3>
          <a:srgbClr val="AAAAAA"/>
        </a:accent3>
        <a:accent4>
          <a:srgbClr val="DADADA"/>
        </a:accent4>
        <a:accent5>
          <a:srgbClr val="C1AAB3"/>
        </a:accent5>
        <a:accent6>
          <a:srgbClr val="00325B"/>
        </a:accent6>
        <a:hlink>
          <a:srgbClr val="003865"/>
        </a:hlink>
        <a:folHlink>
          <a:srgbClr val="9DA7AC"/>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
  <a:themeElements>
    <a:clrScheme name="Presentation 1">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esentation">
      <a:majorFont>
        <a:latin typeface="Arial"/>
        <a:ea typeface="SimSun"/>
        <a:cs typeface="Times New Roman"/>
      </a:majorFont>
      <a:minorFont>
        <a:latin typeface="Verdana"/>
        <a:ea typeface="Verdana"/>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Presentation 1">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Presentation 2">
        <a:dk1>
          <a:srgbClr val="FFFFFF"/>
        </a:dk1>
        <a:lt1>
          <a:srgbClr val="000000"/>
        </a:lt1>
        <a:dk2>
          <a:srgbClr val="EEECE1"/>
        </a:dk2>
        <a:lt2>
          <a:srgbClr val="1F497D"/>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resentation">
  <a:themeElements>
    <a:clrScheme name="Presentation 1">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resentation">
      <a:majorFont>
        <a:latin typeface="Arial"/>
        <a:ea typeface="SimSun"/>
        <a:cs typeface="Times New Roman"/>
      </a:majorFont>
      <a:minorFont>
        <a:latin typeface="Verdana"/>
        <a:ea typeface="Verdana"/>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Presentation 1">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Presentation 2">
        <a:dk1>
          <a:srgbClr val="FFFFFF"/>
        </a:dk1>
        <a:lt1>
          <a:srgbClr val="000000"/>
        </a:lt1>
        <a:dk2>
          <a:srgbClr val="EEECE1"/>
        </a:dk2>
        <a:lt2>
          <a:srgbClr val="1F497D"/>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5482</Words>
  <Application>WPS 演示</Application>
  <PresentationFormat>全屏显示(16:9)</PresentationFormat>
  <Paragraphs>269</Paragraphs>
  <Slides>27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Verdana</vt:lpstr>
      <vt:lpstr>Times New Roman</vt:lpstr>
      <vt:lpstr>Calibri</vt:lpstr>
      <vt:lpstr>微软雅黑</vt:lpstr>
      <vt:lpstr>Arial Unicode MS</vt:lpstr>
      <vt:lpstr>Tahoma</vt:lpstr>
      <vt:lpstr>Arial</vt:lpstr>
      <vt:lpstr>Aharoni</vt:lpstr>
      <vt:lpstr>ksdb</vt:lpstr>
      <vt:lpstr>Arial Black</vt:lpstr>
      <vt:lpstr>Presentation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 Weihua</dc:creator>
  <cp:keywords>16:9</cp:keywords>
  <dc:description>v1.0</dc:description>
  <cp:lastModifiedBy>RMYY</cp:lastModifiedBy>
  <cp:revision>169</cp:revision>
  <dcterms:created xsi:type="dcterms:W3CDTF">2020-06-16T05:30:00Z</dcterms:created>
  <dcterms:modified xsi:type="dcterms:W3CDTF">2023-07-04T01:03:01Z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120E1D1B998B490991B0B23876B39DE8</vt:lpwstr>
  </property>
</Properties>
</file>